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21.xml" ContentType="application/vnd.openxmlformats-officedocument.presentationml.notesSlide+xml"/>
  <Override PartName="/ppt/ink/ink6.xml" ContentType="application/inkml+xml"/>
  <Override PartName="/ppt/ink/ink7.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8.xml" ContentType="application/inkml+xml"/>
  <Override PartName="/ppt/ink/ink9.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310" r:id="rId5"/>
    <p:sldId id="257" r:id="rId6"/>
    <p:sldId id="303" r:id="rId7"/>
    <p:sldId id="311" r:id="rId8"/>
    <p:sldId id="259" r:id="rId9"/>
    <p:sldId id="281" r:id="rId10"/>
    <p:sldId id="282" r:id="rId11"/>
    <p:sldId id="325" r:id="rId12"/>
    <p:sldId id="258" r:id="rId13"/>
    <p:sldId id="269" r:id="rId14"/>
    <p:sldId id="275" r:id="rId15"/>
    <p:sldId id="277" r:id="rId16"/>
    <p:sldId id="270" r:id="rId17"/>
    <p:sldId id="272" r:id="rId18"/>
    <p:sldId id="318" r:id="rId19"/>
    <p:sldId id="279" r:id="rId20"/>
    <p:sldId id="283" r:id="rId21"/>
    <p:sldId id="261" r:id="rId22"/>
    <p:sldId id="313" r:id="rId23"/>
    <p:sldId id="314" r:id="rId24"/>
    <p:sldId id="306" r:id="rId25"/>
    <p:sldId id="286" r:id="rId26"/>
    <p:sldId id="284" r:id="rId27"/>
    <p:sldId id="273" r:id="rId28"/>
    <p:sldId id="322" r:id="rId29"/>
    <p:sldId id="260" r:id="rId30"/>
    <p:sldId id="323" r:id="rId31"/>
    <p:sldId id="276" r:id="rId32"/>
    <p:sldId id="324" r:id="rId33"/>
    <p:sldId id="315" r:id="rId34"/>
    <p:sldId id="287" r:id="rId35"/>
    <p:sldId id="294" r:id="rId36"/>
    <p:sldId id="293" r:id="rId37"/>
    <p:sldId id="291" r:id="rId38"/>
    <p:sldId id="295" r:id="rId39"/>
    <p:sldId id="305" r:id="rId40"/>
    <p:sldId id="319" r:id="rId41"/>
    <p:sldId id="296" r:id="rId42"/>
    <p:sldId id="308" r:id="rId43"/>
    <p:sldId id="320" r:id="rId44"/>
    <p:sldId id="321" r:id="rId45"/>
    <p:sldId id="309" r:id="rId46"/>
    <p:sldId id="301" r:id="rId47"/>
    <p:sldId id="302" r:id="rId48"/>
    <p:sldId id="300" r:id="rId49"/>
    <p:sldId id="304" r:id="rId50"/>
  </p:sldIdLst>
  <p:sldSz cx="12192000" cy="6858000"/>
  <p:notesSz cx="6808788" cy="994092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64416-82A5-4212-8DC9-1E3DB1F8D165}" v="141" dt="2025-10-02T15:28:51.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02" autoAdjust="0"/>
    <p:restoredTop sz="70992" autoAdjust="0"/>
  </p:normalViewPr>
  <p:slideViewPr>
    <p:cSldViewPr snapToGrid="0">
      <p:cViewPr varScale="1">
        <p:scale>
          <a:sx n="78" d="100"/>
          <a:sy n="78" d="100"/>
        </p:scale>
        <p:origin x="1224" y="96"/>
      </p:cViewPr>
      <p:guideLst/>
    </p:cSldViewPr>
  </p:slideViewPr>
  <p:notesTextViewPr>
    <p:cViewPr>
      <p:scale>
        <a:sx n="1" d="1"/>
        <a:sy n="1" d="1"/>
      </p:scale>
      <p:origin x="0" y="0"/>
    </p:cViewPr>
  </p:notesTextViewPr>
  <p:sorterViewPr>
    <p:cViewPr>
      <p:scale>
        <a:sx n="100" d="100"/>
        <a:sy n="100" d="100"/>
      </p:scale>
      <p:origin x="0" y="-60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e Randall" userId="a8c9bdb0-6731-426a-a9df-d5fd12ea7d4c" providerId="ADAL" clId="{908C86DF-A67E-44C0-81D1-75A21F66E207}"/>
    <pc:docChg chg="modSld">
      <pc:chgData name="Kate Randall" userId="a8c9bdb0-6731-426a-a9df-d5fd12ea7d4c" providerId="ADAL" clId="{908C86DF-A67E-44C0-81D1-75A21F66E207}" dt="2025-10-02T15:33:02.422" v="37" actId="20577"/>
      <pc:docMkLst>
        <pc:docMk/>
      </pc:docMkLst>
      <pc:sldChg chg="modSp mod">
        <pc:chgData name="Kate Randall" userId="a8c9bdb0-6731-426a-a9df-d5fd12ea7d4c" providerId="ADAL" clId="{908C86DF-A67E-44C0-81D1-75A21F66E207}" dt="2025-10-02T15:33:02.422" v="37" actId="20577"/>
        <pc:sldMkLst>
          <pc:docMk/>
          <pc:sldMk cId="0" sldId="315"/>
        </pc:sldMkLst>
        <pc:spChg chg="mod">
          <ac:chgData name="Kate Randall" userId="a8c9bdb0-6731-426a-a9df-d5fd12ea7d4c" providerId="ADAL" clId="{908C86DF-A67E-44C0-81D1-75A21F66E207}" dt="2025-10-02T15:33:02.422" v="37" actId="20577"/>
          <ac:spMkLst>
            <pc:docMk/>
            <pc:sldMk cId="0" sldId="315"/>
            <ac:spMk id="47106" creationId="{DE8AD088-E1F2-3BD5-31DB-2B05FCA2FDB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46F11B-E0F9-6DA6-4BA8-7ECE139FBAC0}"/>
              </a:ext>
            </a:extLst>
          </p:cNvPr>
          <p:cNvSpPr>
            <a:spLocks noGrp="1"/>
          </p:cNvSpPr>
          <p:nvPr>
            <p:ph type="hdr" sz="quarter"/>
          </p:nvPr>
        </p:nvSpPr>
        <p:spPr>
          <a:xfrm>
            <a:off x="0" y="0"/>
            <a:ext cx="2951163" cy="498475"/>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a:extLst>
              <a:ext uri="{FF2B5EF4-FFF2-40B4-BE49-F238E27FC236}">
                <a16:creationId xmlns:a16="http://schemas.microsoft.com/office/drawing/2014/main" id="{3B3C3A27-127A-B5B3-48D3-022B08000384}"/>
              </a:ext>
            </a:extLst>
          </p:cNvPr>
          <p:cNvSpPr>
            <a:spLocks noGrp="1"/>
          </p:cNvSpPr>
          <p:nvPr>
            <p:ph type="dt" sz="quarter" idx="1"/>
          </p:nvPr>
        </p:nvSpPr>
        <p:spPr>
          <a:xfrm>
            <a:off x="3856038" y="0"/>
            <a:ext cx="2951162" cy="498475"/>
          </a:xfrm>
          <a:prstGeom prst="rect">
            <a:avLst/>
          </a:prstGeom>
        </p:spPr>
        <p:txBody>
          <a:bodyPr vert="horz" lIns="91440" tIns="45720" rIns="91440" bIns="45720" rtlCol="0"/>
          <a:lstStyle>
            <a:lvl1pPr algn="r">
              <a:defRPr sz="1200"/>
            </a:lvl1pPr>
          </a:lstStyle>
          <a:p>
            <a:pPr>
              <a:defRPr/>
            </a:pPr>
            <a:fld id="{0B6DEEA6-4A65-41DE-AFC7-1E25970C4C74}" type="datetimeFigureOut">
              <a:rPr lang="en-GB"/>
              <a:pPr>
                <a:defRPr/>
              </a:pPr>
              <a:t>02/10/2025</a:t>
            </a:fld>
            <a:endParaRPr lang="en-GB"/>
          </a:p>
        </p:txBody>
      </p:sp>
      <p:sp>
        <p:nvSpPr>
          <p:cNvPr id="4" name="Footer Placeholder 3">
            <a:extLst>
              <a:ext uri="{FF2B5EF4-FFF2-40B4-BE49-F238E27FC236}">
                <a16:creationId xmlns:a16="http://schemas.microsoft.com/office/drawing/2014/main" id="{B9F24D6A-A45E-6A2F-88A7-20339A7CF8A0}"/>
              </a:ext>
            </a:extLst>
          </p:cNvPr>
          <p:cNvSpPr>
            <a:spLocks noGrp="1"/>
          </p:cNvSpPr>
          <p:nvPr>
            <p:ph type="ftr" sz="quarter" idx="2"/>
          </p:nvPr>
        </p:nvSpPr>
        <p:spPr>
          <a:xfrm>
            <a:off x="0" y="9442450"/>
            <a:ext cx="2951163" cy="498475"/>
          </a:xfrm>
          <a:prstGeom prst="rect">
            <a:avLst/>
          </a:prstGeom>
        </p:spPr>
        <p:txBody>
          <a:bodyPr vert="horz" lIns="91440" tIns="45720" rIns="91440" bIns="45720" rtlCol="0" anchor="b"/>
          <a:lstStyle>
            <a:lvl1pPr algn="l">
              <a:defRPr sz="1200"/>
            </a:lvl1pPr>
          </a:lstStyle>
          <a:p>
            <a:pPr>
              <a:defRPr/>
            </a:pPr>
            <a:endParaRPr lang="en-GB"/>
          </a:p>
        </p:txBody>
      </p:sp>
      <p:sp>
        <p:nvSpPr>
          <p:cNvPr id="5" name="Slide Number Placeholder 4">
            <a:extLst>
              <a:ext uri="{FF2B5EF4-FFF2-40B4-BE49-F238E27FC236}">
                <a16:creationId xmlns:a16="http://schemas.microsoft.com/office/drawing/2014/main" id="{8066B4C1-5AC0-411D-8668-CF587BEA23B1}"/>
              </a:ext>
            </a:extLst>
          </p:cNvPr>
          <p:cNvSpPr>
            <a:spLocks noGrp="1"/>
          </p:cNvSpPr>
          <p:nvPr>
            <p:ph type="sldNum" sz="quarter" idx="3"/>
          </p:nvPr>
        </p:nvSpPr>
        <p:spPr>
          <a:xfrm>
            <a:off x="3856038" y="9442450"/>
            <a:ext cx="2951162" cy="49847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E8444561-FC32-410B-B10B-737CF655ACC8}" type="slidenum">
              <a:rPr lang="en-GB" altLang="en-US"/>
              <a:pPr>
                <a:defRPr/>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2T14:56:23.060"/>
    </inkml:context>
    <inkml:brush xml:id="br0">
      <inkml:brushProperty name="width" value="0.025" units="cm"/>
      <inkml:brushProperty name="height" value="0.025" units="cm"/>
    </inkml:brush>
  </inkml:definitions>
  <inkml:trace contextRef="#ctx0" brushRef="#br0">1 173 24575,'-1'-5'0,"1"0"0,0 0 0,1-1 0,-1 1 0,1 0 0,0 0 0,0 0 0,1 0 0,0 0 0,3-8 0,-2 9 0,0 1 0,0 0 0,0 0 0,0 0 0,0 0 0,0 1 0,1-1 0,-1 1 0,1 0 0,0 0 0,0 0 0,0 1 0,6-3 0,51-16 0,0 3 0,67-10 0,-83 22-307,86 2 0,-109 4-444,8-1-6075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2T14:56:38.783"/>
    </inkml:context>
    <inkml:brush xml:id="br0">
      <inkml:brushProperty name="width" value="0.025" units="cm"/>
      <inkml:brushProperty name="height" value="0.025" units="cm"/>
    </inkml:brush>
  </inkml:definitions>
  <inkml:trace contextRef="#ctx0" brushRef="#br0">0 330 24575,'88'1'0,"98"-3"0,-169-2 0,1 1 0,-1-2 0,0 0 0,-1-1 0,1-1 0,-1-1 0,23-14 0,13-6 0,-32 17 0,-2 0 0,0-2 0,0 0 0,17-17 0,42-31 0,-69 55 19,-1 0-1,1-1 1,-1 0-1,0 0 1,9-13-1,13-14-1494,-14 20-5350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1:45:47.120"/>
    </inkml:context>
    <inkml:brush xml:id="br0">
      <inkml:brushProperty name="width" value="0.1" units="cm"/>
      <inkml:brushProperty name="height" value="0.1" units="cm"/>
      <inkml:brushProperty name="color" value="#FFFFFF"/>
    </inkml:brush>
  </inkml:definitions>
  <inkml:trace contextRef="#ctx0" brushRef="#br0">0 1 24575,'69'81'0,"-10"-21"0,-3 2 0,91 132 0,-50-61 0,94 141 0,-177-247 0,-1 0 0,-1 1 0,-2 0 0,-1 1 0,7 39 0,11 31 0,22 111 0,-13-43 0,-28-128 0,-2-1 0,-1 1 0,-2 69 0,-3-57 0,11 75 0,3 0 0,-5 1 0,-10 158 0,-2-103 0,3 776 0,-3-922 0,-2-1 0,-1 1 0,-2-1 0,-1-1 0,-2 1 0,-19 41 0,-9 31 0,27-77 0,-1-1 0,-1 0 0,-23 35 0,15-30 0,-23 55 0,16-26 0,-60 98 0,79-146 0,-1-1 0,-1-1 0,-23 21 0,-11 14 0,-75 107 0,109-138-227,-1-1-1,0 0 1,-1-1-1,0 0 1,-25 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2T11:57:42.590"/>
    </inkml:context>
    <inkml:brush xml:id="br0">
      <inkml:brushProperty name="width" value="0.05" units="cm"/>
      <inkml:brushProperty name="height" value="0.05" units="cm"/>
      <inkml:brushProperty name="color" value="#849398"/>
    </inkml:brush>
  </inkml:definitions>
  <inkml:trace contextRef="#ctx0" brushRef="#br0">1157 316 24575,'-1'2'0,"-1"0"0,1 1 0,0-1 0,-1 0 0,0 0 0,1 0 0,-1 0 0,0 0 0,0 0 0,0-1 0,0 1 0,0-1 0,-1 1 0,1-1 0,0 0 0,-1 0 0,-3 2 0,-3 2 0,-76 55 0,63-42 0,-2-1 0,0-1 0,-48 23 0,44-29 0,0-1 0,-1-2 0,-32 4 0,41-9 0,1 1 0,0 1 0,0 1 0,1 0 0,-1 2 0,1 0 0,0 0 0,1 2 0,-28 18 0,8 4 0,25-20 0,0 0 0,0-2 0,-1 1 0,-28 14 0,36-22 0,1-1 0,-1 1 0,0-1 0,1 0 0,-1 0 0,0 0 0,0 0 0,0-1 0,0 0 0,0 0 0,0-1 0,1 1 0,-1-1 0,0 0 0,0 0 0,1-1 0,-1 1 0,0-1 0,1 0 0,-8-5 0,-51-38 0,48 32 0,-1 1 0,0 1 0,-22-11 0,33 19 0,-1 1 0,1 0 0,-1 0 0,1 0 0,-1 1 0,0 0 0,0 0 0,1 0 0,-1 1 0,0 0 0,0 0 0,0 0 0,0 1 0,1 0 0,-9 2 0,13-3 0,-1 0 0,1 1 0,0-1 0,-1 1 0,1-1 0,0 1 0,-1-1 0,1 1 0,0 0 0,0 0 0,-1 0 0,1-1 0,0 1 0,0 0 0,0 0 0,0 1 0,0-1 0,0 0 0,1 0 0,-1 0 0,0 1 0,1-1 0,-1 0 0,0 2 0,8 7 0,16-10 0,-5-5 0,-1 0 0,0-2 0,0 0 0,-1-1 0,29-18 0,15-7 0,4 3 0,0 4 0,2 3 0,0 2 0,2 3 0,134-17 0,-151 29 0,1-3 0,-1-2 0,-1-3 0,0-2 0,-1-1 0,48-26 0,-93 41 0,0 0 0,0 0 0,0 0 0,-1-1 0,1 0 0,-1 0 0,0 0 0,0 0 0,0 0 0,0-1 0,0 1 0,-1-1 0,1 0 0,1-4 0,-4 7 0,1-1 0,-1 0 0,1 1 0,-1-1 0,0 0 0,0 0 0,0 0 0,0 1 0,0-1 0,0 0 0,-1 0 0,1 1 0,-1-1 0,1 0 0,-1 0 0,1 1 0,-1-1 0,0 1 0,0-1 0,0 1 0,0-1 0,0 1 0,0-1 0,0 1 0,-1 0 0,1 0 0,0-1 0,-1 1 0,1 0 0,-1 0 0,1 0 0,-1 1 0,1-1 0,-1 0 0,0 1 0,-3-2 0,-11-4 0,0 1 0,0 0 0,-1 1 0,0 1 0,0 1 0,-22-1 0,-113 5 0,72 2 0,18-3 0,-60 0 0,-133 20 0,139-4 0,115-17 0,0 1 0,0-1 0,0 0 0,-1 0 0,1 1 0,0-1 0,0 0 0,0 0 0,0 0 0,0 0 0,0-1 0,0 1 0,0 0 0,0 0 0,0-1 0,0 1 0,0 0 0,0-1 0,0 1 0,0-1 0,0 1 0,0-1 0,1 0 0,-2 0 0,1-1 0,1 1 0,0 0 0,1 0 0,-1 0 0,0 0 0,0 0 0,0 0 0,1 0 0,-1 0 0,0 1 0,1-1 0,-1 0 0,1 0 0,-1 0 0,1 0 0,-1 0 0,1 0 0,0 1 0,1-2 0,43-38 0,-16 23 0,0 1 0,1 2 0,1 1 0,0 1 0,0 2 0,1 1 0,1 2 0,-1 0 0,65-2 0,-45 7 0,1 3 0,0 3 0,-1 1 0,0 3 0,80 22 0,-113-25 0,-1 1 0,1 1 0,-1 1 0,-1 0 0,1 2 0,26 18 0,-37-22 0,1 0 0,-1 1 0,0 0 0,-1 0 0,1 0 0,-1 1 0,-1 0 0,0 1 0,0-1 0,-1 1 0,1 0 0,-2 0 0,0 0 0,0 0 0,2 13 0,0 10 0,-1 0 0,-2 0 0,-1 0 0,-1 0 0,-2 0 0,-10 51 0,9-74 0,0-1 0,0 0 0,-1 0 0,0 0 0,0 0 0,-1 0 0,0-1 0,-1 0 0,1 0 0,-1 0 0,-1-1 0,-9 8 0,-13 9 0,-54 33 0,43-31 0,-91 52 0,90-56 0,1 3 0,1 1 0,-49 42 0,85-65 0,-6 6 0,0 0 0,0 0 0,0-2 0,-20 12 0,28-17 0,0-1 0,-1 1 0,1-1 0,0 1 0,0-1 0,0 0 0,0 1 0,0-1 0,0 0 0,-1 0 0,1 0 0,0 0 0,0 0 0,0 0 0,0 0 0,0-1 0,-1 1 0,1 0 0,0-1 0,0 1 0,0 0 0,0-1 0,-2-1 0,2 0 0,-1 1 0,1-1 0,0-1 0,0 1 0,0 0 0,0 0 0,0 0 0,1 0 0,-1-1 0,1 1 0,-1 0 0,1-1 0,0 1 0,0 0 0,0-1 0,0 1 0,1-4 0,2-21 0,1 0 0,1 1 0,2-1 0,0 1 0,15-34 0,65-127 0,-65 143 0,2 0 0,1 2 0,49-61 0,-69 97 0,0 1 0,-1 0 0,1 1 0,1-1 0,-1 1 0,7-4 0,-11 8 0,-1-1 0,1 1 0,0-1 0,0 1 0,-1 0 0,1 0 0,0-1 0,0 1 0,0 0 0,-1 0 0,1 0 0,0 0 0,0 0 0,0 0 0,0 0 0,0 0 0,-1 0 0,1 0 0,0 1 0,0-1 0,1 1 0,-1 0 0,0 0 0,0 0 0,0 0 0,0 0 0,0 0 0,-1 1 0,1-1 0,0 0 0,-1 0 0,1 1 0,-1-1 0,1 0 0,-1 1 0,0-1 0,1 1 0,-1-1 0,0 3 0,1 11 0,-1 1 0,-1-1 0,0 1 0,-1-1 0,-1 0 0,0 0 0,-2 0 0,1 0 0,-2 0 0,-10 21 0,-10 15 0,-49 70 0,25-52 0,31-44 0,1 0 0,-21 40 0,39-59 0,10-9 0,14-12 0,160-127 0,-178 137 0,-1 2 0,1-1 0,0 1 0,0 0 0,0 0 0,0 0 0,1 1 0,-1 0 0,9-1 0,-13 3 0,0 0 0,0 0 0,0 0 0,0 0 0,0 1 0,-1-1 0,1 1 0,0-1 0,0 1 0,0-1 0,-1 1 0,1 0 0,0 0 0,-1 0 0,1 0 0,-1 0 0,1 1 0,-1-1 0,1 0 0,-1 1 0,0-1 0,0 1 0,0-1 0,0 1 0,0-1 0,0 1 0,0 0 0,0-1 0,-1 1 0,1 0 0,0 0 0,-1 0 0,0 0 0,1 0 0,-1-1 0,0 4 0,1 7 0,0 0 0,-1 1 0,-1-1 0,0 0 0,0 0 0,-1 0 0,-1 0 0,0 0 0,-5 12 0,-7 16 0,-26 48 0,20-47 0,-2 0 0,-52 68 0,61-91 0,-2-1 0,0-1 0,0 0 0,-2-1 0,0-1 0,0 0 0,-36 18 0,47-27 0,-1 0 0,1 0 0,0 0 0,1 1 0,-1 0 0,1 0 0,1 1 0,-1-1 0,1 1 0,0 1 0,0-1 0,-5 13 0,-7 9 0,17-29 0,0 0 0,0 0 0,0 0 0,0 0 0,0 1 0,0-1 0,0 0 0,0 0 0,-1 0 0,1 0 0,0 0 0,0 0 0,0 0 0,0 0 0,0 0 0,0 0 0,0 0 0,-1 0 0,1 0 0,0 0 0,0 0 0,0 0 0,0 0 0,0 0 0,0 0 0,-1 0 0,1 0 0,0 0 0,0 0 0,0 0 0,0 0 0,0 0 0,0 0 0,-1 0 0,1 0 0,0 0 0,0 0 0,0 0 0,0 0 0,0 0 0,0-1 0,0 1 0,0 0 0,0 0 0,0 0 0,-1 0 0,1 0 0,0 0 0,0 0 0,0-1 0,0 1 0,0 0 0,0 0 0,0 0 0,0 0 0,0 0 0,0 0 0,0 0 0,0-1 0,0 1 0,0 0 0,0 0 0,0 0 0,0 0 0,0 0 0,0 0 0,0-1 0,0 1 0,-3-19 0,3-25 0,5 15 0,2 1 0,1 0 0,1 0 0,2 1 0,21-40 0,85-126 0,-48 83 0,-44 63 0,-23 28 0,-13 14 0,-29 19 0,38-14 0,-171 85 0,-167 111 0,132-73 0,140-84 0,52-28 0,19-10 0,26-11 0,186-80 0,-210 87 0,1 1 0,0 0 0,0 0 0,0 0 0,0 1 0,0 0 0,1 0 0,-1 1 0,12 0 0,-15 0 0,-1 1 0,1 0 0,-1 0 0,0 0 0,1 0 0,-1 0 0,0 1 0,0-1 0,0 0 0,0 1 0,0 0 0,0-1 0,0 1 0,0 0 0,-1 0 0,1 0 0,-1 0 0,1 1 0,-1-1 0,0 0 0,0 0 0,0 1 0,0-1 0,0 1 0,-1-1 0,1 1 0,0 2 0,1 15 0,0 0 0,-1 0 0,-1 0 0,-1 0 0,-1 0 0,-5 27 0,-4 50 0,11-94 0,0 0 0,0 0 0,0 0 0,0 0 0,0 0 0,1 0 0,-1 0 0,1 0 0,0 0 0,0 0 0,0 0 0,0-1 0,0 1 0,1 0 0,-1-1 0,1 1 0,0-1 0,0 1 0,0-1 0,2 3 0,-1-3 0,0-1 0,0 1 0,0-1 0,0 0 0,0 0 0,0 0 0,0 0 0,0-1 0,1 1 0,-1-1 0,0 0 0,0 0 0,1 0 0,-1 0 0,6-1 0,11-4 0,-1 0 0,1-2 0,-1 0 0,32-17 0,101-67 0,10-6 0,-158 95 0,1 0 0,0 0 0,-1 1 0,1-1 0,0 1 0,0 0 0,0 0 0,0 1 0,0-1 0,0 1 0,1 0 0,7 2 0,-12-3 0,0 1 0,1 0 0,-1 0 0,0-1 0,0 1 0,0-1 0,0 1 0,0-1 0,0 1 0,0-1 0,0 1 0,0-1 0,0 0 0,0 0 0,0 0 0,0 1 0,0-1 0,-1 0 0,1 0 0,0 0 0,-1 0 0,1 0 0,-1 0 0,1-1 0,-1 1 0,1 0 0,-1 0 0,0 0 0,1 0 0,-1-1 0,0 1 0,0 0 0,0 0 0,0 0 0,0-1 0,-1 0 0,0-57 0,0 49 0,-2-33-1365,0 5-5461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2T11:57:52.129"/>
    </inkml:context>
    <inkml:brush xml:id="br0">
      <inkml:brushProperty name="width" value="0.05" units="cm"/>
      <inkml:brushProperty name="height" value="0.05" units="cm"/>
      <inkml:brushProperty name="color" value="#849398"/>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2:13:43.897"/>
    </inkml:context>
    <inkml:brush xml:id="br0">
      <inkml:brushProperty name="width" value="0.05" units="cm"/>
      <inkml:brushProperty name="height" value="0.05" units="cm"/>
      <inkml:brushProperty name="color" value="#E71224"/>
    </inkml:brush>
  </inkml:definitions>
  <inkml:trace contextRef="#ctx0" brushRef="#br0">2030 2 24575,'-92'-1'0,"-102"3"0,189-2 0,-1 0 0,1 1 0,-1 0 0,1 0 0,0 0 0,0 0 0,0 1 0,0 0 0,0 0 0,0 1 0,0-1 0,1 1 0,-1 0 0,1 0 0,0 1 0,-5 3 0,6-2 0,-1 0 0,1 0 0,0 0 0,0 0 0,1 1 0,-1-1 0,1 1 0,0 0 0,1 0 0,0 0 0,-1-1 0,2 1 0,-1 0 0,1 8 0,4 210 0,0-56 0,-1-15 0,-7 170 0,1-302 0,0 0 0,-2-1 0,-1 1 0,0-1 0,-1 0 0,-1-1 0,-1 0 0,-1 0 0,-1-1 0,0 0 0,-21 25 0,26-37 0,-1 0 0,1-1 0,-1 1 0,0-1 0,-1 0 0,1-1 0,-1 0 0,0 0 0,0-1 0,0 0 0,-11 3 0,-5-1 0,1-2 0,-42 2 0,45-5 0,-1 2 0,1 0 0,-1 1 0,-39 12 0,11 2 0,1 3 0,0 2 0,2 2 0,0 3 0,-71 53 0,109-72 0,0 0 0,0 0 0,1 1 0,0 0 0,1 0 0,0 1 0,0 0 0,-6 15 0,-2 11 0,-11 43 0,14-41 0,-1 9 0,-7 58 0,9-43 0,4-22 0,3-20 0,0 0 0,-11 36 0,12-51 0,0 0 0,0 0 0,0 0 0,-1-1 0,0 1 0,1-1 0,-2 1 0,1-1 0,0 0 0,-1 0 0,0-1 0,0 1 0,0-1 0,0 0 0,-9 5 0,-9 2 0,-1-2 0,0-1 0,0 0 0,-1-2 0,-27 3 0,-21 5 0,64-11-44,-34 6-176,0 2 0,1 1 0,0 2-1,1 2 1,-57 30 0,76-31-6606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2:13:49.645"/>
    </inkml:context>
    <inkml:brush xml:id="br0">
      <inkml:brushProperty name="width" value="0.35" units="cm"/>
      <inkml:brushProperty name="height" value="0.35" units="cm"/>
      <inkml:brushProperty name="color" value="#E71224"/>
    </inkml:brush>
  </inkml:definitions>
  <inkml:trace contextRef="#ctx0" brushRef="#br0">2340 0 24575,'-647'0'0,"636"0"0,1 1 0,-1 0 0,1 0 0,-1 1 0,1 0 0,0 1 0,0 0 0,0 1 0,0 0 0,1 0 0,-1 1 0,1 1 0,-10 7 0,8-4 0,0 1 0,1 0 0,0 1 0,0 0 0,1 1 0,1 0 0,0 0 0,-10 23 0,4-3 0,2 1 0,2 0 0,1 0 0,1 1 0,2 1 0,1-1 0,0 47 0,7 281 0,1-122 0,-4-228 0,1 0 0,-1-1 0,-1 1 0,0-1 0,-1 1 0,0-1 0,-1 0 0,0 0 0,-1-1 0,0 1 0,0-1 0,-9 11 0,1-4 0,0 0 0,-2-2 0,0 1 0,-1-2 0,-29 21 0,31-23 0,0-2 0,-1 0 0,-1 0 0,0-2 0,0 0 0,0 0 0,-1-2 0,0 0 0,0-1 0,-1 0 0,0-2 0,0 0 0,-33 0 0,17-2 0,-132 6 0,149-5 0,-1 1 0,1 1 0,0 0 0,0 1 0,1 1 0,0 1 0,-21 11 0,28-12 0,0 1 0,1 0 0,0 0 0,0 0 0,1 1 0,0 0 0,1 1 0,0 0 0,0 0 0,0 0 0,1 1 0,1-1 0,0 1 0,-4 13 0,-15 30 0,14-34 0,-9 17 0,1 1 0,-17 56 0,30-81 0,-1-1 0,0 0 0,-1-1 0,0 1 0,0-1 0,-1 0 0,-1-1 0,0 0 0,0 0 0,0 0 0,-1-1 0,-1-1 0,1 1 0,-22 11 0,-10 4 0,-2-2 0,-63 23 0,29-15-1365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2:45:24.323"/>
    </inkml:context>
    <inkml:brush xml:id="br0">
      <inkml:brushProperty name="width" value="0.21167" units="cm"/>
      <inkml:brushProperty name="height" value="0.21167" units="cm"/>
      <inkml:brushProperty name="color" value="#E71224"/>
    </inkml:brush>
  </inkml:definitions>
  <inkml:trace contextRef="#ctx0" brushRef="#br0">1 531 24575,'8'-1'0,"1"0"0,0 0 0,-1-1 0,1-1 0,-1 1 0,0-1 0,14-8 0,55-32 0,-72 40 0,130-81 0,265-121 0,-351 185 0,0 2 0,90-19 0,3 8 0,-43 7 0,1 4 0,2 5 0,110-1 0,39 14 0,128 3 0,-313 2 0,-2 3 0,1 3 0,102 31 0,177 88 0,-77 6 0,-121-58 0,-53-29 0,-15-7 0,124 47 0,-84-51 0,2-5 0,0-6 0,152 15 0,374-14 0,-489-25 0,142-7 0,-274 0 0,-1-2 0,0 0 0,0-2 0,0-1 0,36-18 0,9-3 0,0 3 0,2 1 0,77-42 0,-86 38 0,124-40 0,-125 49 0,157-50 0,70-25 0,-185 60 0,203-43 0,-196 62 0,-60 11 0,61-16 0,-51 10 0,0 2 0,120-5 0,-15 4 0,443-8 0,-440 20 0,-135 1 0,1 2 0,-1 2 0,-1 1 0,1 1 0,43 18 0,6 1 0,-41-12 0,-2 1 0,1 3 0,71 46 0,-46-26 0,101 67 0,68 37 0,28-17 0,-227-110 0,1-1 0,1-1 0,0-3 0,1 0 0,73 9 0,-23-7 0,-39-5 0,79 2 0,-113-10 0,29 1 0,46-7 0,-76 4 0,0 0 0,0-1 0,-1-1 0,1 0 0,-1-1 0,0 0 0,18-11 0,19-9 0,1 2 0,0 3 0,102-27 0,-19 7 0,-45 9 0,182-36 0,-209 55 0,64-22 0,-35 8 0,-27 10 0,116-35 0,-180 51-3,58-22-337,0 2-1,1 3 1,102-15-1,-124 29-6485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2:45:28.923"/>
    </inkml:context>
    <inkml:brush xml:id="br0">
      <inkml:brushProperty name="width" value="0.21167" units="cm"/>
      <inkml:brushProperty name="height" value="0.21167" units="cm"/>
      <inkml:brushProperty name="color" value="#E71224"/>
    </inkml:brush>
  </inkml:definitions>
  <inkml:trace contextRef="#ctx0" brushRef="#br0">1 589 24575,'41'-3'0,"0"-2"0,1-2 0,-2-1 0,48-16 0,61-12 0,-45 24 0,0 4 0,151 9 0,-115 1 0,112-2 0,515 22 0,-716-14 0,-1 1 0,0 3 0,0 2 0,-1 2 0,-1 3 0,67 34 0,-41-16 0,-1 3 0,83 60 0,166 173 0,-220-180 0,188 134 0,-179-162 0,3-5 0,2-5 0,2-5 0,146 41 0,-159-61 0,1-4 0,2-5 0,0-5 0,1-4 0,163-4 0,-225-8 0,0-2 0,-1-2 0,0-2 0,0-2 0,0-2 0,-1-2 0,45-19 0,211-108 0,-256 117 0,121-43 0,-39 19 0,262-89 0,-114 44 0,-49 19 0,21-8 0,-161 47 0,382-126 0,-305 122 0,2 7 0,1 8 0,0 7 0,195 6 0,-307 10 0,-11-3 0,1 3 0,-1 1 0,0 2 0,0 3 0,62 16 0,168 87 0,9 3 0,-231-96 0,1-1 0,0-4 0,0-1 0,1-3 0,108 3 0,-12-11 0,80-3 0,-204 0 0,0-1 0,0 0 0,-1-2 0,48-18 0,90-50 0,-57 24 0,-28 13 0,-2-2 0,140-100 0,-184 117 0,314-223 0,-236 175 0,149-71 0,199-46 0,-386 162 0,-43 13 0,0 2 0,1 1 0,0 2 0,1 0 0,42-3 0,-47 8-455,-1-1 0,37-10 0,-39 8-6371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9660D0-332D-BAF3-63D8-4F91BB2D26BC}"/>
              </a:ext>
            </a:extLst>
          </p:cNvPr>
          <p:cNvSpPr>
            <a:spLocks noGrp="1"/>
          </p:cNvSpPr>
          <p:nvPr>
            <p:ph type="hdr" sz="quarter"/>
          </p:nvPr>
        </p:nvSpPr>
        <p:spPr>
          <a:xfrm>
            <a:off x="0" y="0"/>
            <a:ext cx="2951163" cy="498475"/>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a:extLst>
              <a:ext uri="{FF2B5EF4-FFF2-40B4-BE49-F238E27FC236}">
                <a16:creationId xmlns:a16="http://schemas.microsoft.com/office/drawing/2014/main" id="{824AD5E4-5629-4AFF-268F-FDE5F49B640A}"/>
              </a:ext>
            </a:extLst>
          </p:cNvPr>
          <p:cNvSpPr>
            <a:spLocks noGrp="1"/>
          </p:cNvSpPr>
          <p:nvPr>
            <p:ph type="dt" idx="1"/>
          </p:nvPr>
        </p:nvSpPr>
        <p:spPr>
          <a:xfrm>
            <a:off x="3856038" y="0"/>
            <a:ext cx="2951162" cy="498475"/>
          </a:xfrm>
          <a:prstGeom prst="rect">
            <a:avLst/>
          </a:prstGeom>
        </p:spPr>
        <p:txBody>
          <a:bodyPr vert="horz" lIns="91440" tIns="45720" rIns="91440" bIns="45720" rtlCol="0"/>
          <a:lstStyle>
            <a:lvl1pPr algn="r">
              <a:defRPr sz="1200"/>
            </a:lvl1pPr>
          </a:lstStyle>
          <a:p>
            <a:pPr>
              <a:defRPr/>
            </a:pPr>
            <a:fld id="{56CF7206-33FC-44D2-9493-0351491E1AB7}" type="datetimeFigureOut">
              <a:rPr lang="en-GB"/>
              <a:pPr>
                <a:defRPr/>
              </a:pPr>
              <a:t>02/10/2025</a:t>
            </a:fld>
            <a:endParaRPr lang="en-GB"/>
          </a:p>
        </p:txBody>
      </p:sp>
      <p:sp>
        <p:nvSpPr>
          <p:cNvPr id="4" name="Slide Image Placeholder 3">
            <a:extLst>
              <a:ext uri="{FF2B5EF4-FFF2-40B4-BE49-F238E27FC236}">
                <a16:creationId xmlns:a16="http://schemas.microsoft.com/office/drawing/2014/main" id="{7FCB2455-C34C-8538-76A6-E2FD8F5C3199}"/>
              </a:ext>
            </a:extLst>
          </p:cNvPr>
          <p:cNvSpPr>
            <a:spLocks noGrp="1" noRot="1" noChangeAspect="1"/>
          </p:cNvSpPr>
          <p:nvPr>
            <p:ph type="sldImg" idx="2"/>
          </p:nvPr>
        </p:nvSpPr>
        <p:spPr>
          <a:xfrm>
            <a:off x="423863" y="1243013"/>
            <a:ext cx="5961062" cy="3354387"/>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04DF3BBA-584A-D3E5-7730-6543FD67EC6B}"/>
              </a:ext>
            </a:extLst>
          </p:cNvPr>
          <p:cNvSpPr>
            <a:spLocks noGrp="1"/>
          </p:cNvSpPr>
          <p:nvPr>
            <p:ph type="body" sz="quarter" idx="3"/>
          </p:nvPr>
        </p:nvSpPr>
        <p:spPr>
          <a:xfrm>
            <a:off x="681038" y="4784725"/>
            <a:ext cx="5446712" cy="3913188"/>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311CEDBA-62A2-0481-D113-C48D8DACD892}"/>
              </a:ext>
            </a:extLst>
          </p:cNvPr>
          <p:cNvSpPr>
            <a:spLocks noGrp="1"/>
          </p:cNvSpPr>
          <p:nvPr>
            <p:ph type="ftr" sz="quarter" idx="4"/>
          </p:nvPr>
        </p:nvSpPr>
        <p:spPr>
          <a:xfrm>
            <a:off x="0" y="9442450"/>
            <a:ext cx="2951163" cy="498475"/>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a:extLst>
              <a:ext uri="{FF2B5EF4-FFF2-40B4-BE49-F238E27FC236}">
                <a16:creationId xmlns:a16="http://schemas.microsoft.com/office/drawing/2014/main" id="{644BE289-ECA4-E11A-7C48-54702B119ED3}"/>
              </a:ext>
            </a:extLst>
          </p:cNvPr>
          <p:cNvSpPr>
            <a:spLocks noGrp="1"/>
          </p:cNvSpPr>
          <p:nvPr>
            <p:ph type="sldNum" sz="quarter" idx="5"/>
          </p:nvPr>
        </p:nvSpPr>
        <p:spPr>
          <a:xfrm>
            <a:off x="3856038" y="9442450"/>
            <a:ext cx="2951162" cy="49847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22B5E7EA-2C25-42E3-B50E-AD44F06A40D7}"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britannica.com/technology/virtual-imag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simple.wikipedia.org/wiki/Wavelength" TargetMode="External"/><Relationship Id="rId3" Type="http://schemas.openxmlformats.org/officeDocument/2006/relationships/hyperlink" Target="https://simple.wikipedia.org/wiki/Energy" TargetMode="External"/><Relationship Id="rId7" Type="http://schemas.openxmlformats.org/officeDocument/2006/relationships/hyperlink" Target="https://simple.wikipedia.org/wiki/Wave_(physics)" TargetMode="External"/><Relationship Id="rId12" Type="http://schemas.openxmlformats.org/officeDocument/2006/relationships/hyperlink" Target="https://simple.wikipedia.org/wiki/Ultraviole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simple.wikipedia.org/wiki/Electromagnetic_spectrum" TargetMode="External"/><Relationship Id="rId11" Type="http://schemas.openxmlformats.org/officeDocument/2006/relationships/hyperlink" Target="https://simple.wikipedia.org/wiki/Infrared" TargetMode="External"/><Relationship Id="rId5" Type="http://schemas.openxmlformats.org/officeDocument/2006/relationships/hyperlink" Target="https://simple.wikipedia.org/wiki/Eye" TargetMode="External"/><Relationship Id="rId10" Type="http://schemas.openxmlformats.org/officeDocument/2006/relationships/hyperlink" Target="https://simple.wikipedia.org/wiki/Color" TargetMode="External"/><Relationship Id="rId4" Type="http://schemas.openxmlformats.org/officeDocument/2006/relationships/hyperlink" Target="https://simple.wikipedia.org/wiki/Electromagnetic_radiation" TargetMode="External"/><Relationship Id="rId9" Type="http://schemas.openxmlformats.org/officeDocument/2006/relationships/hyperlink" Target="https://simple.wikipedia.org/wiki/Frequenc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22B5E7EA-2C25-42E3-B50E-AD44F06A40D7}" type="slidenum">
              <a:rPr lang="en-GB" altLang="en-US" smtClean="0"/>
              <a:pPr>
                <a:defRPr/>
              </a:pPr>
              <a:t>1</a:t>
            </a:fld>
            <a:endParaRPr lang="en-GB" altLang="en-US"/>
          </a:p>
        </p:txBody>
      </p:sp>
    </p:spTree>
    <p:extLst>
      <p:ext uri="{BB962C8B-B14F-4D97-AF65-F5344CB8AC3E}">
        <p14:creationId xmlns:p14="http://schemas.microsoft.com/office/powerpoint/2010/main" val="1935428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839B75E5-DC35-4032-B4C5-EEFB44B19A0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0774408A-2952-BD40-1D3A-2F85442D5D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altLang="en-US"/>
              <a:t>When the light which is a combination of all of those waves we saw hits something such as our object of interest, it can interact with that surface in a number of ways</a:t>
            </a:r>
          </a:p>
        </p:txBody>
      </p:sp>
      <p:sp>
        <p:nvSpPr>
          <p:cNvPr id="22532" name="Slide Number Placeholder 3">
            <a:extLst>
              <a:ext uri="{FF2B5EF4-FFF2-40B4-BE49-F238E27FC236}">
                <a16:creationId xmlns:a16="http://schemas.microsoft.com/office/drawing/2014/main" id="{3C081254-234B-79FA-D26F-D0F8BDD112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5C9CD19-23B8-4507-A84B-1A54053F9C22}" type="slidenum">
              <a:rPr lang="en-GB" altLang="en-US" smtClean="0"/>
              <a:pPr/>
              <a:t>12</a:t>
            </a:fld>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837311EE-9CCC-6C5B-FC06-B9788D37D2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0C3F7406-3DEA-A6F6-EA0B-D4C6CA494D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It can be transmitted e.g., clear glass</a:t>
            </a:r>
          </a:p>
        </p:txBody>
      </p:sp>
      <p:sp>
        <p:nvSpPr>
          <p:cNvPr id="24580" name="Slide Number Placeholder 3">
            <a:extLst>
              <a:ext uri="{FF2B5EF4-FFF2-40B4-BE49-F238E27FC236}">
                <a16:creationId xmlns:a16="http://schemas.microsoft.com/office/drawing/2014/main" id="{B17EE89B-2BDD-A3A2-2D01-0372B27788F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5CA9A36-8371-4D13-A397-B65B6A9491B9}" type="slidenum">
              <a:rPr lang="en-GB" altLang="en-US" smtClean="0"/>
              <a:pPr/>
              <a:t>13</a:t>
            </a:fld>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6DD9560D-7E8E-5731-8F70-011C55001B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CEEE34F9-9FFA-87FB-2019-B16A07E2D6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26628" name="Slide Number Placeholder 3">
            <a:extLst>
              <a:ext uri="{FF2B5EF4-FFF2-40B4-BE49-F238E27FC236}">
                <a16:creationId xmlns:a16="http://schemas.microsoft.com/office/drawing/2014/main" id="{7DBF284B-DFDD-0D23-45A8-000F055C49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CA69FE2-7C39-478F-9FEF-EBEA391A8C71}" type="slidenum">
              <a:rPr lang="en-GB" altLang="en-US" smtClean="0"/>
              <a:pPr/>
              <a:t>14</a:t>
            </a:fld>
            <a:endParaRPr lang="en-GB"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14A86071-69B1-269B-1EDF-AE7A002475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6A7BF367-8094-C49A-DE7E-B775D05B12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It is actually the wavelengths of light that are being reflected that will dictate the colour that is observed by us. </a:t>
            </a:r>
          </a:p>
        </p:txBody>
      </p:sp>
      <p:sp>
        <p:nvSpPr>
          <p:cNvPr id="30724" name="Slide Number Placeholder 3">
            <a:extLst>
              <a:ext uri="{FF2B5EF4-FFF2-40B4-BE49-F238E27FC236}">
                <a16:creationId xmlns:a16="http://schemas.microsoft.com/office/drawing/2014/main" id="{386545CB-D41D-2DA1-5330-C47E5936E7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1733A44-D5E9-441F-AC1B-4656F9C36418}" type="slidenum">
              <a:rPr lang="en-GB" altLang="en-US" smtClean="0"/>
              <a:pPr/>
              <a:t>16</a:t>
            </a:fld>
            <a:endParaRPr lang="en-GB"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B4459843-63BF-BF40-60DD-39ED6F07C3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B221D526-9DA9-247B-BB12-C0CCC41EF4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Without lenses, the highest possible magnification is when the object is brought to the closest position at which a clear virtual image is observed. For many people, this image distance is about 25 cm (10 inches). FOCAL LENGTH.</a:t>
            </a:r>
          </a:p>
          <a:p>
            <a:pPr eaLnBrk="1" hangingPunct="1">
              <a:spcBef>
                <a:spcPct val="0"/>
              </a:spcBef>
            </a:pPr>
            <a:endParaRPr lang="en-GB" altLang="en-US"/>
          </a:p>
          <a:p>
            <a:pPr eaLnBrk="1" hangingPunct="1">
              <a:spcBef>
                <a:spcPct val="0"/>
              </a:spcBef>
            </a:pPr>
            <a:r>
              <a:rPr lang="en-GB" altLang="en-US"/>
              <a:t>The use of the magnifying lens between the observer and the object enables the formation of a magnified image known as the “</a:t>
            </a:r>
            <a:r>
              <a:rPr lang="en-GB" altLang="en-US" u="sng">
                <a:hlinkClick r:id="rId3"/>
              </a:rPr>
              <a:t>virtual image</a:t>
            </a:r>
            <a:r>
              <a:rPr lang="en-GB" altLang="en-US"/>
              <a:t>” that can be viewed in comfort. To obtain the best possible image, the magnifier should be placed directly in front of the eye. The object of interest is then brought toward the eye until a clear image of the object is seen.</a:t>
            </a:r>
          </a:p>
        </p:txBody>
      </p:sp>
      <p:sp>
        <p:nvSpPr>
          <p:cNvPr id="32772" name="Slide Number Placeholder 3">
            <a:extLst>
              <a:ext uri="{FF2B5EF4-FFF2-40B4-BE49-F238E27FC236}">
                <a16:creationId xmlns:a16="http://schemas.microsoft.com/office/drawing/2014/main" id="{FC9A3B25-D7BE-809A-07BB-B596F95952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8903E08-543A-4FC4-8432-10382A239DD7}" type="slidenum">
              <a:rPr lang="en-GB" altLang="en-US" smtClean="0"/>
              <a:pPr/>
              <a:t>17</a:t>
            </a:fld>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A09EB115-2833-BB52-EEB2-B1D53116B8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B577C72C-CAB6-2BE3-619A-2619D298D6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Modern microscopes magnify both in the objective and the ocular and thus are called “</a:t>
            </a:r>
            <a:r>
              <a:rPr lang="en-US" altLang="en-US">
                <a:solidFill>
                  <a:schemeClr val="hlink"/>
                </a:solidFill>
              </a:rPr>
              <a:t>compound microscopes</a:t>
            </a:r>
            <a:r>
              <a:rPr lang="en-US" altLang="en-US"/>
              <a:t>” - Simple microscopes have only a single lens</a:t>
            </a:r>
          </a:p>
        </p:txBody>
      </p:sp>
      <p:sp>
        <p:nvSpPr>
          <p:cNvPr id="34820" name="Slide Number Placeholder 3">
            <a:extLst>
              <a:ext uri="{FF2B5EF4-FFF2-40B4-BE49-F238E27FC236}">
                <a16:creationId xmlns:a16="http://schemas.microsoft.com/office/drawing/2014/main" id="{09F9FDBA-C4C1-315A-2F2C-8B508EB8BF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133BAC1-E34D-4CD6-AF1D-DB0675BC6006}" type="slidenum">
              <a:rPr lang="en-GB" altLang="en-US" smtClean="0"/>
              <a:pPr/>
              <a:t>18</a:t>
            </a:fld>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2377FF01-CA5B-0175-C129-41AA26EF32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F7D537AE-CC5A-BA83-DEF1-2AEAD595A8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6868" name="Slide Number Placeholder 3">
            <a:extLst>
              <a:ext uri="{FF2B5EF4-FFF2-40B4-BE49-F238E27FC236}">
                <a16:creationId xmlns:a16="http://schemas.microsoft.com/office/drawing/2014/main" id="{0C2E5694-850C-B686-E2D2-0ED9330FC3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ED29A67-9FB5-40AC-AA57-AAB53EFCD56E}" type="slidenum">
              <a:rPr lang="en-GB" altLang="en-US" smtClean="0"/>
              <a:pPr/>
              <a:t>19</a:t>
            </a:fld>
            <a:endParaRPr lang="en-GB"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E029F53A-D6BD-7882-DBE8-64C394070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69C9A20A-2C49-4954-98E5-A37D575E43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a:t> </a:t>
            </a:r>
          </a:p>
        </p:txBody>
      </p:sp>
      <p:sp>
        <p:nvSpPr>
          <p:cNvPr id="39940" name="Slide Number Placeholder 3">
            <a:extLst>
              <a:ext uri="{FF2B5EF4-FFF2-40B4-BE49-F238E27FC236}">
                <a16:creationId xmlns:a16="http://schemas.microsoft.com/office/drawing/2014/main" id="{21DDBA18-E9F0-866B-F67F-12B2F7CA27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6C4D35E-ED3F-4E00-B91C-8C7B4AC7842C}" type="slidenum">
              <a:rPr lang="en-GB" altLang="en-US" smtClean="0"/>
              <a:pPr/>
              <a:t>21</a:t>
            </a:fld>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0614FC14-4466-1E38-3AF1-6E8D8822C1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F29B5FFA-6CA5-A617-19B2-E010068FD2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 </a:t>
            </a:r>
          </a:p>
        </p:txBody>
      </p:sp>
      <p:sp>
        <p:nvSpPr>
          <p:cNvPr id="41988" name="Slide Number Placeholder 3">
            <a:extLst>
              <a:ext uri="{FF2B5EF4-FFF2-40B4-BE49-F238E27FC236}">
                <a16:creationId xmlns:a16="http://schemas.microsoft.com/office/drawing/2014/main" id="{16656666-D215-9D46-418F-8D0E697E78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4170CB9-072A-4785-9007-F9DFA111A228}" type="slidenum">
              <a:rPr lang="en-GB" altLang="en-US" smtClean="0"/>
              <a:pPr/>
              <a:t>22</a:t>
            </a:fld>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BD3A456E-FFC5-1EEE-8AE1-A740308341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AB8340FC-FB3C-38A2-8EF7-58EF104A08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4036" name="Slide Number Placeholder 3">
            <a:extLst>
              <a:ext uri="{FF2B5EF4-FFF2-40B4-BE49-F238E27FC236}">
                <a16:creationId xmlns:a16="http://schemas.microsoft.com/office/drawing/2014/main" id="{31EF5277-1385-D465-A2DF-F403FABC76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624B370-AA80-489B-910D-057B6DE16BF8}" type="slidenum">
              <a:rPr lang="en-GB" altLang="en-US" smtClean="0"/>
              <a:pPr/>
              <a:t>23</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22B5E7EA-2C25-42E3-B50E-AD44F06A40D7}" type="slidenum">
              <a:rPr lang="en-GB" altLang="en-US" smtClean="0"/>
              <a:pPr>
                <a:defRPr/>
              </a:pPr>
              <a:t>2</a:t>
            </a:fld>
            <a:endParaRPr lang="en-GB" altLang="en-US"/>
          </a:p>
        </p:txBody>
      </p:sp>
    </p:spTree>
    <p:extLst>
      <p:ext uri="{BB962C8B-B14F-4D97-AF65-F5344CB8AC3E}">
        <p14:creationId xmlns:p14="http://schemas.microsoft.com/office/powerpoint/2010/main" val="735809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873B5B9E-CBE7-FAF1-F4B2-C419055B96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B9A0BBEF-5A6B-5D34-29B3-6A5B8AC458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6084" name="Slide Number Placeholder 3">
            <a:extLst>
              <a:ext uri="{FF2B5EF4-FFF2-40B4-BE49-F238E27FC236}">
                <a16:creationId xmlns:a16="http://schemas.microsoft.com/office/drawing/2014/main" id="{5431E9E5-1FB8-1925-F668-EFA45029B7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E1DE71D-24BF-410F-BFC2-9383F2B81AA7}" type="slidenum">
              <a:rPr lang="en-GB" altLang="en-US" smtClean="0"/>
              <a:pPr/>
              <a:t>24</a:t>
            </a:fld>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2F76F154-959E-760D-C270-90F3475EFF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33E895D1-3CB3-1350-A436-F319139D09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9156" name="Slide Number Placeholder 3">
            <a:extLst>
              <a:ext uri="{FF2B5EF4-FFF2-40B4-BE49-F238E27FC236}">
                <a16:creationId xmlns:a16="http://schemas.microsoft.com/office/drawing/2014/main" id="{67B3E055-E9BE-E0E9-0975-1EE8EA9557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EE02C3F-5CA1-4D09-AB1B-9CA0D61411C9}" type="slidenum">
              <a:rPr lang="en-GB" altLang="en-US" smtClean="0"/>
              <a:pPr/>
              <a:t>31</a:t>
            </a:fld>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6654C706-A34A-CAD2-BFDB-51874E9BD87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B52A6271-16A4-6A04-42D1-1550DD0DC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51204" name="Slide Number Placeholder 3">
            <a:extLst>
              <a:ext uri="{FF2B5EF4-FFF2-40B4-BE49-F238E27FC236}">
                <a16:creationId xmlns:a16="http://schemas.microsoft.com/office/drawing/2014/main" id="{EF4B5C7F-FB30-B9E9-2887-890AE78902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B663F14-7F0C-4DB5-B087-20ABD398F5E7}" type="slidenum">
              <a:rPr lang="en-GB" altLang="en-US" smtClean="0"/>
              <a:pPr/>
              <a:t>32</a:t>
            </a:fld>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490DD27A-3365-BC8F-27D2-3B441EB387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EA4F7780-0C0A-FE4B-D1B8-0AD71224DF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53252" name="Slide Number Placeholder 3">
            <a:extLst>
              <a:ext uri="{FF2B5EF4-FFF2-40B4-BE49-F238E27FC236}">
                <a16:creationId xmlns:a16="http://schemas.microsoft.com/office/drawing/2014/main" id="{C4E476BE-D660-D6F6-F7F2-40C2D79160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DB146B5-4B46-4421-89B9-321FEFCCC245}" type="slidenum">
              <a:rPr lang="en-GB" altLang="en-US" smtClean="0"/>
              <a:pPr/>
              <a:t>33</a:t>
            </a:fld>
            <a:endParaRPr lang="en-GB"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EC3105DA-8BC7-D60C-1D80-56B98749E3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3E218CC9-2C05-5CCC-698B-C2B0241CF2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55300" name="Slide Number Placeholder 3">
            <a:extLst>
              <a:ext uri="{FF2B5EF4-FFF2-40B4-BE49-F238E27FC236}">
                <a16:creationId xmlns:a16="http://schemas.microsoft.com/office/drawing/2014/main" id="{43BECEAC-1252-D90F-23F3-B656FFCB41F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6E51790-75E4-41F2-A89A-9040F78F0783}" type="slidenum">
              <a:rPr lang="en-GB" altLang="en-US" smtClean="0"/>
              <a:pPr/>
              <a:t>34</a:t>
            </a:fld>
            <a:endParaRPr lang="en-GB"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EEFFE6C2-CF9B-F806-A2A1-2026E27E51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8DB4C7AE-CF13-4E26-ADCE-56E4AD9DF68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57348" name="Slide Number Placeholder 3">
            <a:extLst>
              <a:ext uri="{FF2B5EF4-FFF2-40B4-BE49-F238E27FC236}">
                <a16:creationId xmlns:a16="http://schemas.microsoft.com/office/drawing/2014/main" id="{D8D85605-B013-F3DD-4F83-08D7075BFB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9DA0C89-5916-4E6D-BBDB-748657E8435A}" type="slidenum">
              <a:rPr lang="en-GB" altLang="en-US" smtClean="0"/>
              <a:pPr/>
              <a:t>35</a:t>
            </a:fld>
            <a:endParaRPr lang="en-GB"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67D5C8B6-0948-8573-D822-16BA7C866C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A6C87653-6290-6DE9-E58C-81FD4B8070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59396" name="Slide Number Placeholder 3">
            <a:extLst>
              <a:ext uri="{FF2B5EF4-FFF2-40B4-BE49-F238E27FC236}">
                <a16:creationId xmlns:a16="http://schemas.microsoft.com/office/drawing/2014/main" id="{C2633749-7530-E94B-91DE-864F85BDD2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E366180-7AD9-495F-ABC4-54529AF95A6B}" type="slidenum">
              <a:rPr lang="en-GB" altLang="en-US" smtClean="0"/>
              <a:pPr/>
              <a:t>36</a:t>
            </a:fld>
            <a:endParaRPr lang="en-GB"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0EA6470B-D4FB-4804-4FE7-59B3634C64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19827726-6F8E-1B1E-2665-C8E68DDD75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61444" name="Slide Number Placeholder 3">
            <a:extLst>
              <a:ext uri="{FF2B5EF4-FFF2-40B4-BE49-F238E27FC236}">
                <a16:creationId xmlns:a16="http://schemas.microsoft.com/office/drawing/2014/main" id="{BCD3699B-D769-7F3E-3452-217CC6CFA3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24D6A9F-F521-4B84-93F4-1DD577081D34}" type="slidenum">
              <a:rPr lang="en-GB" altLang="en-US" smtClean="0"/>
              <a:pPr/>
              <a:t>37</a:t>
            </a:fld>
            <a:endParaRPr lang="en-GB"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0EA6470B-D4FB-4804-4FE7-59B3634C64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19827726-6F8E-1B1E-2665-C8E68DDD75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61444" name="Slide Number Placeholder 3">
            <a:extLst>
              <a:ext uri="{FF2B5EF4-FFF2-40B4-BE49-F238E27FC236}">
                <a16:creationId xmlns:a16="http://schemas.microsoft.com/office/drawing/2014/main" id="{BCD3699B-D769-7F3E-3452-217CC6CFA3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24D6A9F-F521-4B84-93F4-1DD577081D34}" type="slidenum">
              <a:rPr lang="en-GB" altLang="en-US" smtClean="0"/>
              <a:pPr/>
              <a:t>38</a:t>
            </a:fld>
            <a:endParaRPr lang="en-GB"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163A3AFD-F853-CE6F-7A56-9423BF3E0A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34856496-261B-31DF-2F2B-4B18595BA4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69636" name="Slide Number Placeholder 3">
            <a:extLst>
              <a:ext uri="{FF2B5EF4-FFF2-40B4-BE49-F238E27FC236}">
                <a16:creationId xmlns:a16="http://schemas.microsoft.com/office/drawing/2014/main" id="{2A500CCC-ED27-9324-5322-2E782AB1A75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0D2C5DF-68F1-46A6-A65E-CDEC3E2A48B6}" type="slidenum">
              <a:rPr lang="en-GB" altLang="en-US" smtClean="0"/>
              <a:pPr/>
              <a:t>43</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6416746-9B70-A7F4-D5A5-86B69D2ACA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D43E276B-4C65-6BE4-2B6F-343401C4CC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7172" name="Slide Number Placeholder 3">
            <a:extLst>
              <a:ext uri="{FF2B5EF4-FFF2-40B4-BE49-F238E27FC236}">
                <a16:creationId xmlns:a16="http://schemas.microsoft.com/office/drawing/2014/main" id="{DE4775E8-2A7B-EF69-AA79-A5B36BF0F4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665BC7C-3A37-4D98-931F-3472F38DAF08}" type="slidenum">
              <a:rPr lang="en-GB" altLang="en-US" smtClean="0"/>
              <a:pPr/>
              <a:t>3</a:t>
            </a:fld>
            <a:endParaRPr lang="en-GB"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E5B800C4-921C-83BF-0E83-0216027C1E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a:extLst>
              <a:ext uri="{FF2B5EF4-FFF2-40B4-BE49-F238E27FC236}">
                <a16:creationId xmlns:a16="http://schemas.microsoft.com/office/drawing/2014/main" id="{D983396D-D319-0FDA-17EA-637BFD7E28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71684" name="Slide Number Placeholder 3">
            <a:extLst>
              <a:ext uri="{FF2B5EF4-FFF2-40B4-BE49-F238E27FC236}">
                <a16:creationId xmlns:a16="http://schemas.microsoft.com/office/drawing/2014/main" id="{A01844F7-F57A-A5AC-6763-A2465C7C5F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5F1E8B5-AD65-4884-A88E-AF7D721CB968}" type="slidenum">
              <a:rPr lang="en-GB" altLang="en-US" smtClean="0"/>
              <a:pPr/>
              <a:t>44</a:t>
            </a:fld>
            <a:endParaRPr lang="en-GB"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650B0191-2E77-90AA-CEF0-4747EFBDF4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C3F664EA-9409-2F37-0142-84B13AD6C3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74756" name="Slide Number Placeholder 3">
            <a:extLst>
              <a:ext uri="{FF2B5EF4-FFF2-40B4-BE49-F238E27FC236}">
                <a16:creationId xmlns:a16="http://schemas.microsoft.com/office/drawing/2014/main" id="{A18921BB-C613-642E-AA65-78DA98DD9E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5BC60A8-772E-4139-B7E4-86E4FE27B9D4}" type="slidenum">
              <a:rPr lang="en-GB" altLang="en-US" smtClean="0"/>
              <a:pPr/>
              <a:t>45</a:t>
            </a:fld>
            <a:endParaRPr lang="en-GB"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E45D0B82-C2CC-BBBC-5A7B-FD637EEE2F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2A75B328-C886-070F-09FB-720E4C5A8B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76804" name="Slide Number Placeholder 3">
            <a:extLst>
              <a:ext uri="{FF2B5EF4-FFF2-40B4-BE49-F238E27FC236}">
                <a16:creationId xmlns:a16="http://schemas.microsoft.com/office/drawing/2014/main" id="{F3764284-8B94-D34B-27CA-0545C0B1C4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ECCF4B1-221D-48F8-95D3-D761F128A38A}" type="slidenum">
              <a:rPr lang="en-GB" altLang="en-US" smtClean="0"/>
              <a:pPr/>
              <a:t>46</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6670FC22-A36E-D4BA-2227-4BECC93DE0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1AB10436-A2D3-D7FA-61BB-745CAD734E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We need to be able to see the fine detail! </a:t>
            </a:r>
          </a:p>
          <a:p>
            <a:r>
              <a:rPr lang="en-GB" altLang="en-US"/>
              <a:t>Samples in FS are very small. </a:t>
            </a:r>
          </a:p>
          <a:p>
            <a:r>
              <a:rPr lang="en-GB" altLang="en-US"/>
              <a:t>Headache if not correct. </a:t>
            </a:r>
          </a:p>
          <a:p>
            <a:endParaRPr lang="en-GB" altLang="en-US"/>
          </a:p>
          <a:p>
            <a:r>
              <a:rPr lang="en-GB" altLang="en-US"/>
              <a:t>Compound microscope = 2 or more lens. </a:t>
            </a:r>
          </a:p>
          <a:p>
            <a:endParaRPr lang="en-GB" altLang="en-US"/>
          </a:p>
          <a:p>
            <a:r>
              <a:rPr lang="en-GB" altLang="en-US"/>
              <a:t>Resolution 0.25um (1000um = 1mm)</a:t>
            </a:r>
          </a:p>
        </p:txBody>
      </p:sp>
      <p:sp>
        <p:nvSpPr>
          <p:cNvPr id="9220" name="Slide Number Placeholder 3">
            <a:extLst>
              <a:ext uri="{FF2B5EF4-FFF2-40B4-BE49-F238E27FC236}">
                <a16:creationId xmlns:a16="http://schemas.microsoft.com/office/drawing/2014/main" id="{C81C3B23-971C-A3C1-8D5F-8F1837C5EB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7989D0C-578C-48B7-A3AE-AB200C34F661}" type="slidenum">
              <a:rPr lang="en-GB" altLang="en-US" smtClean="0"/>
              <a:pPr/>
              <a:t>4</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92C765AD-C838-63A8-97BF-B17B28A847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48CC859E-969A-8D91-5182-31ADE7443CB5}"/>
              </a:ext>
            </a:extLst>
          </p:cNvPr>
          <p:cNvSpPr>
            <a:spLocks noGrp="1"/>
          </p:cNvSpPr>
          <p:nvPr>
            <p:ph type="body" idx="1"/>
          </p:nvPr>
        </p:nvSpPr>
        <p:spPr bwMode="auto"/>
        <p:txBody>
          <a:bodyPr wrap="square" numCol="1" anchor="t" anchorCtr="0" compatLnSpc="1">
            <a:prstTxWarp prst="textNoShape">
              <a:avLst/>
            </a:prstTxWarp>
          </a:bodyPr>
          <a:lstStyle/>
          <a:p>
            <a:pPr marL="171450" indent="-171450">
              <a:buFont typeface="Arial" panose="020B0604020202020204" pitchFamily="34" charset="0"/>
              <a:buChar char="•"/>
              <a:defRPr/>
            </a:pPr>
            <a:r>
              <a:rPr lang="en-GB" dirty="0"/>
              <a:t>Claudius Ptolemy described a stick appearing to bend in a pool of water, and accurately recorded the angles to within half a degree. He then very accurately calculated the refraction constant of water. </a:t>
            </a:r>
          </a:p>
          <a:p>
            <a:pPr marL="171450" indent="-171450">
              <a:buFont typeface="Arial" panose="020B0604020202020204" pitchFamily="34" charset="0"/>
              <a:buChar char="•"/>
              <a:defRPr/>
            </a:pPr>
            <a:r>
              <a:rPr lang="en-GB" dirty="0"/>
              <a:t>Romans were looking through the glass and testing it. They experimented with different shapes of clear glass and one of their samples was thick in the middle and thin on the edges. They discovered that if you held one of these "lenses" over an object, the object would look larger.</a:t>
            </a:r>
          </a:p>
          <a:p>
            <a:pPr marL="171450" indent="-171450">
              <a:buFont typeface="Arial" panose="020B0604020202020204" pitchFamily="34" charset="0"/>
              <a:buChar char="•"/>
              <a:defRPr/>
            </a:pPr>
            <a:r>
              <a:rPr lang="en-GB" dirty="0"/>
              <a:t>Janssen – spectacle maker in Holland. Compound microscope – 2 or more lenses. Before this was developed the smallest object that could be viewed was the width of a human hair. Janssen’s microscope allowed for up to 3-9x magnification of the objects original size</a:t>
            </a:r>
          </a:p>
          <a:p>
            <a:pPr marL="171450" indent="-171450">
              <a:buFont typeface="Arial" panose="020B0604020202020204" pitchFamily="34" charset="0"/>
              <a:buChar char="•"/>
              <a:defRPr/>
            </a:pPr>
            <a:endParaRPr lang="en-GB" dirty="0"/>
          </a:p>
          <a:p>
            <a:pPr marL="171450" indent="-171450">
              <a:buFont typeface="Arial" panose="020B0604020202020204" pitchFamily="34" charset="0"/>
              <a:buChar char="•"/>
              <a:defRPr/>
            </a:pPr>
            <a:r>
              <a:rPr lang="en-GB" dirty="0"/>
              <a:t>Now efforts shifted to improve resolution – the ability to view 2 objects as separate entities, as opposed to the objects being smudged together. Best light microscope today has a resolution of 0.25um, which means objects can be as close a quarter of a um away from each other and still see them separately (1,000um = 1 mm)</a:t>
            </a:r>
          </a:p>
          <a:p>
            <a:pPr>
              <a:defRPr/>
            </a:pPr>
            <a:endParaRPr lang="en-GB" dirty="0"/>
          </a:p>
          <a:p>
            <a:pPr>
              <a:defRPr/>
            </a:pPr>
            <a:endParaRPr lang="en-GB" altLang="en-US" dirty="0"/>
          </a:p>
        </p:txBody>
      </p:sp>
      <p:sp>
        <p:nvSpPr>
          <p:cNvPr id="12292" name="Slide Number Placeholder 3">
            <a:extLst>
              <a:ext uri="{FF2B5EF4-FFF2-40B4-BE49-F238E27FC236}">
                <a16:creationId xmlns:a16="http://schemas.microsoft.com/office/drawing/2014/main" id="{87932525-EACE-FBA9-0BCB-8B387D7ECF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5E9A4A-8844-4D7B-91E7-AF1402E74CF4}" type="slidenum">
              <a:rPr lang="en-GB" altLang="en-US" smtClean="0"/>
              <a:pPr/>
              <a:t>6</a:t>
            </a:fld>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2CAADA0B-2C15-1880-5845-2AF5E3C7F9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21C26770-77E9-C32C-9F94-53969F5DA4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Tx/>
              <a:buChar char="•"/>
            </a:pPr>
            <a:r>
              <a:rPr lang="en-GB" altLang="en-US"/>
              <a:t>Leewwnhoek: Leeuwenhoek's microscope used a single convex glass lens attached to a metal holder and was focused using screws. First time could view an visualise an individual cell. Took many prototypes. Able to magnify 200x. Led to discovery of bacteria, yeast, blood cells and much more. </a:t>
            </a:r>
          </a:p>
          <a:p>
            <a:pPr marL="171450" indent="-171450" eaLnBrk="1" hangingPunct="1">
              <a:spcBef>
                <a:spcPct val="0"/>
              </a:spcBef>
              <a:buFontTx/>
              <a:buChar char="•"/>
            </a:pPr>
            <a:r>
              <a:rPr lang="en-GB" altLang="en-US"/>
              <a:t>Hall: observed that flint glass (newly made glass) dispersed colours much more than ‘crown glass’ (older glass). He designed a system that used concave lens next to a convex lens which could realign all the colours. This was the first achromatic lens. John Dolland patented the idea 20 years later, when the secret was divulged. i.e. he was able to realign colours caused by unequal bending using a second lens of a different shape.</a:t>
            </a:r>
          </a:p>
          <a:p>
            <a:pPr marL="171450" indent="-171450" eaLnBrk="1" hangingPunct="1">
              <a:spcBef>
                <a:spcPct val="0"/>
              </a:spcBef>
              <a:buFontTx/>
              <a:buChar char="•"/>
            </a:pPr>
            <a:r>
              <a:rPr lang="en-GB" altLang="en-US"/>
              <a:t>Abbe’s Law: “minimum resolving distance (d) is related to the wavelength of light (lambda) divided by the Numeric Aperture, which is proportional to the angle of the light cone (theta) formed by a point on the object, to the objective”.</a:t>
            </a:r>
          </a:p>
        </p:txBody>
      </p:sp>
      <p:sp>
        <p:nvSpPr>
          <p:cNvPr id="14340" name="Slide Number Placeholder 3">
            <a:extLst>
              <a:ext uri="{FF2B5EF4-FFF2-40B4-BE49-F238E27FC236}">
                <a16:creationId xmlns:a16="http://schemas.microsoft.com/office/drawing/2014/main" id="{6895CCF5-FA50-E29D-6153-BC25C6C9F5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98CFEC3-9556-4E7E-B41B-27080D747D55}" type="slidenum">
              <a:rPr lang="en-GB" altLang="en-US" smtClean="0"/>
              <a:pPr/>
              <a:t>7</a:t>
            </a:fld>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F3EC6314-74B2-6CF2-F9BC-7D43EC68EC2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ED28EB4-89E1-E2BC-0ED5-08D0B0D357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16388" name="Slide Number Placeholder 3">
            <a:extLst>
              <a:ext uri="{FF2B5EF4-FFF2-40B4-BE49-F238E27FC236}">
                <a16:creationId xmlns:a16="http://schemas.microsoft.com/office/drawing/2014/main" id="{BD636F5D-D491-7BE2-66BD-D1327D20EE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09C68D0-4BC2-4AA1-86C7-996B799D575A}" type="slidenum">
              <a:rPr lang="en-GB" altLang="en-US" smtClean="0"/>
              <a:pPr/>
              <a:t>9</a:t>
            </a:fld>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C4DE44BD-9673-3075-4CB0-B3A4383FBA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2E21158A-2DC0-F1AE-1363-D10388FE61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altLang="en-US" b="1"/>
              <a:t>What are we thinking about when we talk about microscopy? </a:t>
            </a:r>
          </a:p>
          <a:p>
            <a:pPr eaLnBrk="1" hangingPunct="1"/>
            <a:r>
              <a:rPr lang="en-GB" altLang="en-US" b="1"/>
              <a:t>We are talking about light and the interaction of light with the substance surface of an object</a:t>
            </a:r>
          </a:p>
          <a:p>
            <a:pPr eaLnBrk="1" hangingPunct="1"/>
            <a:endParaRPr lang="en-GB" altLang="en-US" b="1"/>
          </a:p>
          <a:p>
            <a:pPr eaLnBrk="1" hangingPunct="1"/>
            <a:r>
              <a:rPr lang="en-GB" altLang="en-US" b="1"/>
              <a:t>Light</a:t>
            </a:r>
            <a:r>
              <a:rPr lang="en-GB" altLang="en-US"/>
              <a:t> is a type of </a:t>
            </a:r>
            <a:r>
              <a:rPr lang="en-GB" altLang="en-US">
                <a:hlinkClick r:id="rId3" tooltip="Energy"/>
              </a:rPr>
              <a:t>energy</a:t>
            </a:r>
            <a:r>
              <a:rPr lang="en-GB" altLang="en-US"/>
              <a:t>. It is a form of </a:t>
            </a:r>
            <a:r>
              <a:rPr lang="en-GB" altLang="en-US">
                <a:hlinkClick r:id="rId4" tooltip="Electromagnetic radiation"/>
              </a:rPr>
              <a:t>electromagnetic radiation</a:t>
            </a:r>
            <a:r>
              <a:rPr lang="en-GB" altLang="en-US"/>
              <a:t> of a wavelength which can be detected by the human </a:t>
            </a:r>
            <a:r>
              <a:rPr lang="en-GB" altLang="en-US">
                <a:hlinkClick r:id="rId5" tooltip="Eye"/>
              </a:rPr>
              <a:t>eye</a:t>
            </a:r>
            <a:r>
              <a:rPr lang="en-GB" altLang="en-US"/>
              <a:t>. It is a small part of the </a:t>
            </a:r>
            <a:r>
              <a:rPr lang="en-GB" altLang="en-US">
                <a:hlinkClick r:id="rId6" tooltip="Electromagnetic spectrum"/>
              </a:rPr>
              <a:t>electromagnetic spectrum</a:t>
            </a:r>
            <a:endParaRPr lang="en-GB" altLang="en-US"/>
          </a:p>
          <a:p>
            <a:pPr eaLnBrk="1" hangingPunct="1"/>
            <a:r>
              <a:rPr lang="en-GB" altLang="en-US"/>
              <a:t>Light is electromagnetic radiation that is in the form of a </a:t>
            </a:r>
            <a:r>
              <a:rPr lang="en-GB" altLang="en-US">
                <a:hlinkClick r:id="rId7" tooltip="Wave (physics)"/>
              </a:rPr>
              <a:t>wave</a:t>
            </a:r>
            <a:r>
              <a:rPr lang="en-GB" altLang="en-US"/>
              <a:t>. Each wave has a </a:t>
            </a:r>
            <a:r>
              <a:rPr lang="en-GB" altLang="en-US">
                <a:hlinkClick r:id="rId8" tooltip="Wavelength"/>
              </a:rPr>
              <a:t>wavelength</a:t>
            </a:r>
            <a:r>
              <a:rPr lang="en-GB" altLang="en-US"/>
              <a:t> or </a:t>
            </a:r>
            <a:r>
              <a:rPr lang="en-GB" altLang="en-US">
                <a:hlinkClick r:id="rId9" tooltip="Frequency"/>
              </a:rPr>
              <a:t>frequency</a:t>
            </a:r>
            <a:r>
              <a:rPr lang="en-GB" altLang="en-US"/>
              <a:t>. The human eye sees each wavelength as a different </a:t>
            </a:r>
            <a:r>
              <a:rPr lang="en-GB" altLang="en-US" u="sng">
                <a:hlinkClick r:id="rId10" tooltip="Color"/>
              </a:rPr>
              <a:t>colour</a:t>
            </a:r>
            <a:r>
              <a:rPr lang="en-GB" altLang="en-US"/>
              <a:t>. </a:t>
            </a:r>
          </a:p>
          <a:p>
            <a:pPr eaLnBrk="1" hangingPunct="1"/>
            <a:r>
              <a:rPr lang="en-GB" altLang="en-US"/>
              <a:t>Wavelengths below the frequency of red are called </a:t>
            </a:r>
            <a:r>
              <a:rPr lang="en-GB" altLang="en-US">
                <a:hlinkClick r:id="rId11" tooltip="Infrared"/>
              </a:rPr>
              <a:t>infrared</a:t>
            </a:r>
            <a:r>
              <a:rPr lang="en-GB" altLang="en-US"/>
              <a:t>, and higher than of violet are called </a:t>
            </a:r>
            <a:r>
              <a:rPr lang="en-GB" altLang="en-US" u="sng">
                <a:hlinkClick r:id="rId12" tooltip="Ultraviolet"/>
              </a:rPr>
              <a:t>ultraviolet</a:t>
            </a:r>
            <a:r>
              <a:rPr lang="en-GB" altLang="en-US"/>
              <a:t>.</a:t>
            </a:r>
          </a:p>
          <a:p>
            <a:pPr eaLnBrk="1" hangingPunct="1"/>
            <a:endParaRPr lang="en-GB" altLang="en-US"/>
          </a:p>
        </p:txBody>
      </p:sp>
      <p:sp>
        <p:nvSpPr>
          <p:cNvPr id="18436" name="Slide Number Placeholder 3">
            <a:extLst>
              <a:ext uri="{FF2B5EF4-FFF2-40B4-BE49-F238E27FC236}">
                <a16:creationId xmlns:a16="http://schemas.microsoft.com/office/drawing/2014/main" id="{C5B33FA0-DC93-6ADC-AA7D-6BD0A33854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3FD56CC-DAEA-476E-A403-DF1966A3EA5A}" type="slidenum">
              <a:rPr lang="en-GB" altLang="en-US" smtClean="0"/>
              <a:pPr/>
              <a:t>10</a:t>
            </a:fld>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C41EB397-16E3-ABFB-2A97-BED48787AC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3F1EB3E6-C85A-7B30-4B2A-1E104617E6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altLang="en-US"/>
              <a:t>Violet (UV end) = high frequency and therefore energy</a:t>
            </a:r>
          </a:p>
          <a:p>
            <a:pPr eaLnBrk="1" hangingPunct="1"/>
            <a:r>
              <a:rPr lang="en-GB" altLang="en-US"/>
              <a:t>Red (IR end) = low frequency and energy</a:t>
            </a:r>
          </a:p>
        </p:txBody>
      </p:sp>
      <p:sp>
        <p:nvSpPr>
          <p:cNvPr id="20484" name="Slide Number Placeholder 3">
            <a:extLst>
              <a:ext uri="{FF2B5EF4-FFF2-40B4-BE49-F238E27FC236}">
                <a16:creationId xmlns:a16="http://schemas.microsoft.com/office/drawing/2014/main" id="{9A30E94C-2090-691F-A103-F48773C286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264DD24-BA5E-44E1-867E-1B73A12842E1}" type="slidenum">
              <a:rPr lang="en-GB" altLang="en-US" smtClean="0"/>
              <a:pPr/>
              <a:t>11</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449916-6104-CED8-A2CB-87412CAF70E5}"/>
              </a:ext>
            </a:extLst>
          </p:cNvPr>
          <p:cNvSpPr>
            <a:spLocks noGrp="1"/>
          </p:cNvSpPr>
          <p:nvPr>
            <p:ph type="dt" sz="half" idx="10"/>
          </p:nvPr>
        </p:nvSpPr>
        <p:spPr/>
        <p:txBody>
          <a:bodyPr/>
          <a:lstStyle>
            <a:lvl1pPr>
              <a:defRPr/>
            </a:lvl1pPr>
          </a:lstStyle>
          <a:p>
            <a:pPr>
              <a:defRPr/>
            </a:pPr>
            <a:fld id="{7B26EA25-552F-40C8-971A-CDF91118BF10}" type="datetimeFigureOut">
              <a:rPr lang="en-GB"/>
              <a:pPr>
                <a:defRPr/>
              </a:pPr>
              <a:t>02/10/2025</a:t>
            </a:fld>
            <a:endParaRPr lang="en-GB"/>
          </a:p>
        </p:txBody>
      </p:sp>
      <p:sp>
        <p:nvSpPr>
          <p:cNvPr id="5" name="Footer Placeholder 4">
            <a:extLst>
              <a:ext uri="{FF2B5EF4-FFF2-40B4-BE49-F238E27FC236}">
                <a16:creationId xmlns:a16="http://schemas.microsoft.com/office/drawing/2014/main" id="{5679AFA1-D565-898C-4267-168B71F9B564}"/>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925DEF59-1FDB-D633-DE1D-488DF6F1A06C}"/>
              </a:ext>
            </a:extLst>
          </p:cNvPr>
          <p:cNvSpPr>
            <a:spLocks noGrp="1"/>
          </p:cNvSpPr>
          <p:nvPr>
            <p:ph type="sldNum" sz="quarter" idx="12"/>
          </p:nvPr>
        </p:nvSpPr>
        <p:spPr/>
        <p:txBody>
          <a:bodyPr/>
          <a:lstStyle>
            <a:lvl1pPr>
              <a:defRPr/>
            </a:lvl1pPr>
          </a:lstStyle>
          <a:p>
            <a:pPr>
              <a:defRPr/>
            </a:pPr>
            <a:fld id="{4B2BB29B-E2AD-4FF4-A336-E990EC7F7DC9}" type="slidenum">
              <a:rPr lang="en-GB" altLang="en-US"/>
              <a:pPr>
                <a:defRPr/>
              </a:pPr>
              <a:t>‹#›</a:t>
            </a:fld>
            <a:endParaRPr lang="en-GB" altLang="en-US"/>
          </a:p>
        </p:txBody>
      </p:sp>
    </p:spTree>
    <p:extLst>
      <p:ext uri="{BB962C8B-B14F-4D97-AF65-F5344CB8AC3E}">
        <p14:creationId xmlns:p14="http://schemas.microsoft.com/office/powerpoint/2010/main" val="4710661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210EFB-0054-7CE7-C87B-BE2F5E450277}"/>
              </a:ext>
            </a:extLst>
          </p:cNvPr>
          <p:cNvSpPr>
            <a:spLocks noGrp="1"/>
          </p:cNvSpPr>
          <p:nvPr>
            <p:ph type="dt" sz="half" idx="10"/>
          </p:nvPr>
        </p:nvSpPr>
        <p:spPr/>
        <p:txBody>
          <a:bodyPr/>
          <a:lstStyle>
            <a:lvl1pPr>
              <a:defRPr/>
            </a:lvl1pPr>
          </a:lstStyle>
          <a:p>
            <a:pPr>
              <a:defRPr/>
            </a:pPr>
            <a:fld id="{27018DC3-B335-480A-A3D2-F1888CE380BA}" type="datetimeFigureOut">
              <a:rPr lang="en-GB"/>
              <a:pPr>
                <a:defRPr/>
              </a:pPr>
              <a:t>02/10/2025</a:t>
            </a:fld>
            <a:endParaRPr lang="en-GB"/>
          </a:p>
        </p:txBody>
      </p:sp>
      <p:sp>
        <p:nvSpPr>
          <p:cNvPr id="5" name="Footer Placeholder 4">
            <a:extLst>
              <a:ext uri="{FF2B5EF4-FFF2-40B4-BE49-F238E27FC236}">
                <a16:creationId xmlns:a16="http://schemas.microsoft.com/office/drawing/2014/main" id="{F37EA4D8-BD33-4CB3-1B94-7897CFB66185}"/>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43148214-587A-30DE-C4F3-D701383B57DD}"/>
              </a:ext>
            </a:extLst>
          </p:cNvPr>
          <p:cNvSpPr>
            <a:spLocks noGrp="1"/>
          </p:cNvSpPr>
          <p:nvPr>
            <p:ph type="sldNum" sz="quarter" idx="12"/>
          </p:nvPr>
        </p:nvSpPr>
        <p:spPr/>
        <p:txBody>
          <a:bodyPr/>
          <a:lstStyle>
            <a:lvl1pPr>
              <a:defRPr/>
            </a:lvl1pPr>
          </a:lstStyle>
          <a:p>
            <a:pPr>
              <a:defRPr/>
            </a:pPr>
            <a:fld id="{0D6E595D-A217-478C-83F4-D4BB6AD8D6DF}" type="slidenum">
              <a:rPr lang="en-GB" altLang="en-US"/>
              <a:pPr>
                <a:defRPr/>
              </a:pPr>
              <a:t>‹#›</a:t>
            </a:fld>
            <a:endParaRPr lang="en-GB" altLang="en-US"/>
          </a:p>
        </p:txBody>
      </p:sp>
    </p:spTree>
    <p:extLst>
      <p:ext uri="{BB962C8B-B14F-4D97-AF65-F5344CB8AC3E}">
        <p14:creationId xmlns:p14="http://schemas.microsoft.com/office/powerpoint/2010/main" val="4117286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F138D2-3AF0-BAB8-BFEC-A5C8DD734179}"/>
              </a:ext>
            </a:extLst>
          </p:cNvPr>
          <p:cNvSpPr>
            <a:spLocks noGrp="1"/>
          </p:cNvSpPr>
          <p:nvPr>
            <p:ph type="dt" sz="half" idx="10"/>
          </p:nvPr>
        </p:nvSpPr>
        <p:spPr/>
        <p:txBody>
          <a:bodyPr/>
          <a:lstStyle>
            <a:lvl1pPr>
              <a:defRPr/>
            </a:lvl1pPr>
          </a:lstStyle>
          <a:p>
            <a:pPr>
              <a:defRPr/>
            </a:pPr>
            <a:fld id="{5EE53036-A82D-4224-B9D9-54867EC1E824}" type="datetimeFigureOut">
              <a:rPr lang="en-GB"/>
              <a:pPr>
                <a:defRPr/>
              </a:pPr>
              <a:t>02/10/2025</a:t>
            </a:fld>
            <a:endParaRPr lang="en-GB"/>
          </a:p>
        </p:txBody>
      </p:sp>
      <p:sp>
        <p:nvSpPr>
          <p:cNvPr id="5" name="Footer Placeholder 4">
            <a:extLst>
              <a:ext uri="{FF2B5EF4-FFF2-40B4-BE49-F238E27FC236}">
                <a16:creationId xmlns:a16="http://schemas.microsoft.com/office/drawing/2014/main" id="{CDE27EAB-6E57-001D-DE7D-E974225652D8}"/>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746DFAA-261C-4509-BF52-1D890FB9A957}"/>
              </a:ext>
            </a:extLst>
          </p:cNvPr>
          <p:cNvSpPr>
            <a:spLocks noGrp="1"/>
          </p:cNvSpPr>
          <p:nvPr>
            <p:ph type="sldNum" sz="quarter" idx="12"/>
          </p:nvPr>
        </p:nvSpPr>
        <p:spPr/>
        <p:txBody>
          <a:bodyPr/>
          <a:lstStyle>
            <a:lvl1pPr>
              <a:defRPr/>
            </a:lvl1pPr>
          </a:lstStyle>
          <a:p>
            <a:pPr>
              <a:defRPr/>
            </a:pPr>
            <a:fld id="{8D9D7CA7-1463-4B2D-8263-4BEDB3BC1991}" type="slidenum">
              <a:rPr lang="en-GB" altLang="en-US"/>
              <a:pPr>
                <a:defRPr/>
              </a:pPr>
              <a:t>‹#›</a:t>
            </a:fld>
            <a:endParaRPr lang="en-GB" altLang="en-US"/>
          </a:p>
        </p:txBody>
      </p:sp>
    </p:spTree>
    <p:extLst>
      <p:ext uri="{BB962C8B-B14F-4D97-AF65-F5344CB8AC3E}">
        <p14:creationId xmlns:p14="http://schemas.microsoft.com/office/powerpoint/2010/main" val="157045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745AD6-F505-AD0B-B5BD-6D6214D44490}"/>
              </a:ext>
            </a:extLst>
          </p:cNvPr>
          <p:cNvSpPr>
            <a:spLocks noGrp="1"/>
          </p:cNvSpPr>
          <p:nvPr>
            <p:ph type="dt" sz="half" idx="10"/>
          </p:nvPr>
        </p:nvSpPr>
        <p:spPr/>
        <p:txBody>
          <a:bodyPr/>
          <a:lstStyle>
            <a:lvl1pPr>
              <a:defRPr/>
            </a:lvl1pPr>
          </a:lstStyle>
          <a:p>
            <a:pPr>
              <a:defRPr/>
            </a:pPr>
            <a:fld id="{2019F6C7-AFEC-4398-B7F4-927AE2518B5B}" type="datetimeFigureOut">
              <a:rPr lang="en-GB"/>
              <a:pPr>
                <a:defRPr/>
              </a:pPr>
              <a:t>02/10/2025</a:t>
            </a:fld>
            <a:endParaRPr lang="en-GB"/>
          </a:p>
        </p:txBody>
      </p:sp>
      <p:sp>
        <p:nvSpPr>
          <p:cNvPr id="5" name="Footer Placeholder 4">
            <a:extLst>
              <a:ext uri="{FF2B5EF4-FFF2-40B4-BE49-F238E27FC236}">
                <a16:creationId xmlns:a16="http://schemas.microsoft.com/office/drawing/2014/main" id="{D16210EC-D0CF-55E0-ED02-FB5A50F9FDAB}"/>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00F051D-A8DE-7AFB-B37B-B67C249D5DFC}"/>
              </a:ext>
            </a:extLst>
          </p:cNvPr>
          <p:cNvSpPr>
            <a:spLocks noGrp="1"/>
          </p:cNvSpPr>
          <p:nvPr>
            <p:ph type="sldNum" sz="quarter" idx="12"/>
          </p:nvPr>
        </p:nvSpPr>
        <p:spPr/>
        <p:txBody>
          <a:bodyPr/>
          <a:lstStyle>
            <a:lvl1pPr>
              <a:defRPr/>
            </a:lvl1pPr>
          </a:lstStyle>
          <a:p>
            <a:pPr>
              <a:defRPr/>
            </a:pPr>
            <a:fld id="{99F83F87-FD58-4164-A8B9-E89154CBCB86}" type="slidenum">
              <a:rPr lang="en-GB" altLang="en-US"/>
              <a:pPr>
                <a:defRPr/>
              </a:pPr>
              <a:t>‹#›</a:t>
            </a:fld>
            <a:endParaRPr lang="en-GB" altLang="en-US"/>
          </a:p>
        </p:txBody>
      </p:sp>
    </p:spTree>
    <p:extLst>
      <p:ext uri="{BB962C8B-B14F-4D97-AF65-F5344CB8AC3E}">
        <p14:creationId xmlns:p14="http://schemas.microsoft.com/office/powerpoint/2010/main" val="1246478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6D9188-122C-0132-5292-DE9BF96936F6}"/>
              </a:ext>
            </a:extLst>
          </p:cNvPr>
          <p:cNvSpPr>
            <a:spLocks noGrp="1"/>
          </p:cNvSpPr>
          <p:nvPr>
            <p:ph type="dt" sz="half" idx="10"/>
          </p:nvPr>
        </p:nvSpPr>
        <p:spPr/>
        <p:txBody>
          <a:bodyPr/>
          <a:lstStyle>
            <a:lvl1pPr>
              <a:defRPr/>
            </a:lvl1pPr>
          </a:lstStyle>
          <a:p>
            <a:pPr>
              <a:defRPr/>
            </a:pPr>
            <a:fld id="{00E8A0F2-DB17-44E4-A338-AABCBE84E60C}" type="datetimeFigureOut">
              <a:rPr lang="en-GB"/>
              <a:pPr>
                <a:defRPr/>
              </a:pPr>
              <a:t>02/10/2025</a:t>
            </a:fld>
            <a:endParaRPr lang="en-GB"/>
          </a:p>
        </p:txBody>
      </p:sp>
      <p:sp>
        <p:nvSpPr>
          <p:cNvPr id="5" name="Footer Placeholder 4">
            <a:extLst>
              <a:ext uri="{FF2B5EF4-FFF2-40B4-BE49-F238E27FC236}">
                <a16:creationId xmlns:a16="http://schemas.microsoft.com/office/drawing/2014/main" id="{A3E54205-EB05-7CE4-26F2-1F8123B36A5E}"/>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545EA42D-3C6B-3EB9-1F83-91A88A4F790B}"/>
              </a:ext>
            </a:extLst>
          </p:cNvPr>
          <p:cNvSpPr>
            <a:spLocks noGrp="1"/>
          </p:cNvSpPr>
          <p:nvPr>
            <p:ph type="sldNum" sz="quarter" idx="12"/>
          </p:nvPr>
        </p:nvSpPr>
        <p:spPr/>
        <p:txBody>
          <a:bodyPr/>
          <a:lstStyle>
            <a:lvl1pPr>
              <a:defRPr/>
            </a:lvl1pPr>
          </a:lstStyle>
          <a:p>
            <a:pPr>
              <a:defRPr/>
            </a:pPr>
            <a:fld id="{3F41DB14-3439-464D-8C53-BE684032B12B}" type="slidenum">
              <a:rPr lang="en-GB" altLang="en-US"/>
              <a:pPr>
                <a:defRPr/>
              </a:pPr>
              <a:t>‹#›</a:t>
            </a:fld>
            <a:endParaRPr lang="en-GB" altLang="en-US"/>
          </a:p>
        </p:txBody>
      </p:sp>
    </p:spTree>
    <p:extLst>
      <p:ext uri="{BB962C8B-B14F-4D97-AF65-F5344CB8AC3E}">
        <p14:creationId xmlns:p14="http://schemas.microsoft.com/office/powerpoint/2010/main" val="1450194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EF6707B6-7FD0-5A0C-AC2B-2633B79B04ED}"/>
              </a:ext>
            </a:extLst>
          </p:cNvPr>
          <p:cNvSpPr>
            <a:spLocks noGrp="1"/>
          </p:cNvSpPr>
          <p:nvPr>
            <p:ph type="dt" sz="half" idx="10"/>
          </p:nvPr>
        </p:nvSpPr>
        <p:spPr/>
        <p:txBody>
          <a:bodyPr/>
          <a:lstStyle>
            <a:lvl1pPr>
              <a:defRPr/>
            </a:lvl1pPr>
          </a:lstStyle>
          <a:p>
            <a:pPr>
              <a:defRPr/>
            </a:pPr>
            <a:fld id="{895A46D0-B6C2-4B0B-9242-B64843EAF0EC}" type="datetimeFigureOut">
              <a:rPr lang="en-GB"/>
              <a:pPr>
                <a:defRPr/>
              </a:pPr>
              <a:t>02/10/2025</a:t>
            </a:fld>
            <a:endParaRPr lang="en-GB"/>
          </a:p>
        </p:txBody>
      </p:sp>
      <p:sp>
        <p:nvSpPr>
          <p:cNvPr id="6" name="Footer Placeholder 4">
            <a:extLst>
              <a:ext uri="{FF2B5EF4-FFF2-40B4-BE49-F238E27FC236}">
                <a16:creationId xmlns:a16="http://schemas.microsoft.com/office/drawing/2014/main" id="{A0F8E37E-A568-47DB-32BD-6F8510E2A435}"/>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A300A1A-0131-DF72-5969-807A03DE6940}"/>
              </a:ext>
            </a:extLst>
          </p:cNvPr>
          <p:cNvSpPr>
            <a:spLocks noGrp="1"/>
          </p:cNvSpPr>
          <p:nvPr>
            <p:ph type="sldNum" sz="quarter" idx="12"/>
          </p:nvPr>
        </p:nvSpPr>
        <p:spPr/>
        <p:txBody>
          <a:bodyPr/>
          <a:lstStyle>
            <a:lvl1pPr>
              <a:defRPr/>
            </a:lvl1pPr>
          </a:lstStyle>
          <a:p>
            <a:pPr>
              <a:defRPr/>
            </a:pPr>
            <a:fld id="{3A0566FB-E588-43F7-8E95-BA20FF86B99C}" type="slidenum">
              <a:rPr lang="en-GB" altLang="en-US"/>
              <a:pPr>
                <a:defRPr/>
              </a:pPr>
              <a:t>‹#›</a:t>
            </a:fld>
            <a:endParaRPr lang="en-GB" altLang="en-US"/>
          </a:p>
        </p:txBody>
      </p:sp>
    </p:spTree>
    <p:extLst>
      <p:ext uri="{BB962C8B-B14F-4D97-AF65-F5344CB8AC3E}">
        <p14:creationId xmlns:p14="http://schemas.microsoft.com/office/powerpoint/2010/main" val="114583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70649FE4-45A3-E9A9-F863-0FACCE3EAA12}"/>
              </a:ext>
            </a:extLst>
          </p:cNvPr>
          <p:cNvSpPr>
            <a:spLocks noGrp="1"/>
          </p:cNvSpPr>
          <p:nvPr>
            <p:ph type="dt" sz="half" idx="10"/>
          </p:nvPr>
        </p:nvSpPr>
        <p:spPr/>
        <p:txBody>
          <a:bodyPr/>
          <a:lstStyle>
            <a:lvl1pPr>
              <a:defRPr/>
            </a:lvl1pPr>
          </a:lstStyle>
          <a:p>
            <a:pPr>
              <a:defRPr/>
            </a:pPr>
            <a:fld id="{F87DC970-F450-4484-8A5E-C679F7101983}" type="datetimeFigureOut">
              <a:rPr lang="en-GB"/>
              <a:pPr>
                <a:defRPr/>
              </a:pPr>
              <a:t>02/10/2025</a:t>
            </a:fld>
            <a:endParaRPr lang="en-GB"/>
          </a:p>
        </p:txBody>
      </p:sp>
      <p:sp>
        <p:nvSpPr>
          <p:cNvPr id="8" name="Footer Placeholder 4">
            <a:extLst>
              <a:ext uri="{FF2B5EF4-FFF2-40B4-BE49-F238E27FC236}">
                <a16:creationId xmlns:a16="http://schemas.microsoft.com/office/drawing/2014/main" id="{80F74C96-4BEE-6890-B285-E98DA7715CA9}"/>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BCF51A11-86D7-5681-8CEB-7D26A507E2E3}"/>
              </a:ext>
            </a:extLst>
          </p:cNvPr>
          <p:cNvSpPr>
            <a:spLocks noGrp="1"/>
          </p:cNvSpPr>
          <p:nvPr>
            <p:ph type="sldNum" sz="quarter" idx="12"/>
          </p:nvPr>
        </p:nvSpPr>
        <p:spPr/>
        <p:txBody>
          <a:bodyPr/>
          <a:lstStyle>
            <a:lvl1pPr>
              <a:defRPr/>
            </a:lvl1pPr>
          </a:lstStyle>
          <a:p>
            <a:pPr>
              <a:defRPr/>
            </a:pPr>
            <a:fld id="{5DBD568B-FA80-4443-8679-D307AC983560}" type="slidenum">
              <a:rPr lang="en-GB" altLang="en-US"/>
              <a:pPr>
                <a:defRPr/>
              </a:pPr>
              <a:t>‹#›</a:t>
            </a:fld>
            <a:endParaRPr lang="en-GB" altLang="en-US"/>
          </a:p>
        </p:txBody>
      </p:sp>
    </p:spTree>
    <p:extLst>
      <p:ext uri="{BB962C8B-B14F-4D97-AF65-F5344CB8AC3E}">
        <p14:creationId xmlns:p14="http://schemas.microsoft.com/office/powerpoint/2010/main" val="1330658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90C1224A-04F7-1945-01F4-0D0B44F0D6BF}"/>
              </a:ext>
            </a:extLst>
          </p:cNvPr>
          <p:cNvSpPr>
            <a:spLocks noGrp="1"/>
          </p:cNvSpPr>
          <p:nvPr>
            <p:ph type="dt" sz="half" idx="10"/>
          </p:nvPr>
        </p:nvSpPr>
        <p:spPr/>
        <p:txBody>
          <a:bodyPr/>
          <a:lstStyle>
            <a:lvl1pPr>
              <a:defRPr/>
            </a:lvl1pPr>
          </a:lstStyle>
          <a:p>
            <a:pPr>
              <a:defRPr/>
            </a:pPr>
            <a:fld id="{0345B7D6-3EE1-4D30-9CE4-B128FA726842}" type="datetimeFigureOut">
              <a:rPr lang="en-GB"/>
              <a:pPr>
                <a:defRPr/>
              </a:pPr>
              <a:t>02/10/2025</a:t>
            </a:fld>
            <a:endParaRPr lang="en-GB"/>
          </a:p>
        </p:txBody>
      </p:sp>
      <p:sp>
        <p:nvSpPr>
          <p:cNvPr id="4" name="Footer Placeholder 4">
            <a:extLst>
              <a:ext uri="{FF2B5EF4-FFF2-40B4-BE49-F238E27FC236}">
                <a16:creationId xmlns:a16="http://schemas.microsoft.com/office/drawing/2014/main" id="{AA3C43CD-515C-858E-4DB7-0C1460A8B895}"/>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D53F5C1-BF94-1DA8-C721-F1A9343A01F1}"/>
              </a:ext>
            </a:extLst>
          </p:cNvPr>
          <p:cNvSpPr>
            <a:spLocks noGrp="1"/>
          </p:cNvSpPr>
          <p:nvPr>
            <p:ph type="sldNum" sz="quarter" idx="12"/>
          </p:nvPr>
        </p:nvSpPr>
        <p:spPr/>
        <p:txBody>
          <a:bodyPr/>
          <a:lstStyle>
            <a:lvl1pPr>
              <a:defRPr/>
            </a:lvl1pPr>
          </a:lstStyle>
          <a:p>
            <a:pPr>
              <a:defRPr/>
            </a:pPr>
            <a:fld id="{F4B49387-A5CE-43A2-A26E-ADCFE8582798}" type="slidenum">
              <a:rPr lang="en-GB" altLang="en-US"/>
              <a:pPr>
                <a:defRPr/>
              </a:pPr>
              <a:t>‹#›</a:t>
            </a:fld>
            <a:endParaRPr lang="en-GB" altLang="en-US"/>
          </a:p>
        </p:txBody>
      </p:sp>
    </p:spTree>
    <p:extLst>
      <p:ext uri="{BB962C8B-B14F-4D97-AF65-F5344CB8AC3E}">
        <p14:creationId xmlns:p14="http://schemas.microsoft.com/office/powerpoint/2010/main" val="3133349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440AFE0-6C5F-DB7B-10EB-EB61808E318F}"/>
              </a:ext>
            </a:extLst>
          </p:cNvPr>
          <p:cNvSpPr>
            <a:spLocks noGrp="1"/>
          </p:cNvSpPr>
          <p:nvPr>
            <p:ph type="dt" sz="half" idx="10"/>
          </p:nvPr>
        </p:nvSpPr>
        <p:spPr/>
        <p:txBody>
          <a:bodyPr/>
          <a:lstStyle>
            <a:lvl1pPr>
              <a:defRPr/>
            </a:lvl1pPr>
          </a:lstStyle>
          <a:p>
            <a:pPr>
              <a:defRPr/>
            </a:pPr>
            <a:fld id="{BE727645-14D2-4A6B-B0E4-12B7D097CFD1}" type="datetimeFigureOut">
              <a:rPr lang="en-GB"/>
              <a:pPr>
                <a:defRPr/>
              </a:pPr>
              <a:t>02/10/2025</a:t>
            </a:fld>
            <a:endParaRPr lang="en-GB"/>
          </a:p>
        </p:txBody>
      </p:sp>
      <p:sp>
        <p:nvSpPr>
          <p:cNvPr id="3" name="Footer Placeholder 4">
            <a:extLst>
              <a:ext uri="{FF2B5EF4-FFF2-40B4-BE49-F238E27FC236}">
                <a16:creationId xmlns:a16="http://schemas.microsoft.com/office/drawing/2014/main" id="{C079D786-4A12-984B-6FD5-56B2092B6C8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913166CF-8F7B-F8C0-8A60-3A5BF7699BA7}"/>
              </a:ext>
            </a:extLst>
          </p:cNvPr>
          <p:cNvSpPr>
            <a:spLocks noGrp="1"/>
          </p:cNvSpPr>
          <p:nvPr>
            <p:ph type="sldNum" sz="quarter" idx="12"/>
          </p:nvPr>
        </p:nvSpPr>
        <p:spPr/>
        <p:txBody>
          <a:bodyPr/>
          <a:lstStyle>
            <a:lvl1pPr>
              <a:defRPr/>
            </a:lvl1pPr>
          </a:lstStyle>
          <a:p>
            <a:pPr>
              <a:defRPr/>
            </a:pPr>
            <a:fld id="{E18770E2-CD04-416A-9303-4C921CE8A562}" type="slidenum">
              <a:rPr lang="en-GB" altLang="en-US"/>
              <a:pPr>
                <a:defRPr/>
              </a:pPr>
              <a:t>‹#›</a:t>
            </a:fld>
            <a:endParaRPr lang="en-GB" altLang="en-US"/>
          </a:p>
        </p:txBody>
      </p:sp>
    </p:spTree>
    <p:extLst>
      <p:ext uri="{BB962C8B-B14F-4D97-AF65-F5344CB8AC3E}">
        <p14:creationId xmlns:p14="http://schemas.microsoft.com/office/powerpoint/2010/main" val="627628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F1E159FD-B2BC-8516-6B42-0AB3464FCD10}"/>
              </a:ext>
            </a:extLst>
          </p:cNvPr>
          <p:cNvSpPr>
            <a:spLocks noGrp="1"/>
          </p:cNvSpPr>
          <p:nvPr>
            <p:ph type="dt" sz="half" idx="10"/>
          </p:nvPr>
        </p:nvSpPr>
        <p:spPr/>
        <p:txBody>
          <a:bodyPr/>
          <a:lstStyle>
            <a:lvl1pPr>
              <a:defRPr/>
            </a:lvl1pPr>
          </a:lstStyle>
          <a:p>
            <a:pPr>
              <a:defRPr/>
            </a:pPr>
            <a:fld id="{0E271557-334B-4FCF-B0D8-A5B6FE3BF656}" type="datetimeFigureOut">
              <a:rPr lang="en-GB"/>
              <a:pPr>
                <a:defRPr/>
              </a:pPr>
              <a:t>02/10/2025</a:t>
            </a:fld>
            <a:endParaRPr lang="en-GB"/>
          </a:p>
        </p:txBody>
      </p:sp>
      <p:sp>
        <p:nvSpPr>
          <p:cNvPr id="6" name="Footer Placeholder 4">
            <a:extLst>
              <a:ext uri="{FF2B5EF4-FFF2-40B4-BE49-F238E27FC236}">
                <a16:creationId xmlns:a16="http://schemas.microsoft.com/office/drawing/2014/main" id="{1610E0AD-2BAD-4EA3-5295-9F8120F76590}"/>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12C5244F-B7DF-2764-1658-CB072EA8E4BA}"/>
              </a:ext>
            </a:extLst>
          </p:cNvPr>
          <p:cNvSpPr>
            <a:spLocks noGrp="1"/>
          </p:cNvSpPr>
          <p:nvPr>
            <p:ph type="sldNum" sz="quarter" idx="12"/>
          </p:nvPr>
        </p:nvSpPr>
        <p:spPr/>
        <p:txBody>
          <a:bodyPr/>
          <a:lstStyle>
            <a:lvl1pPr>
              <a:defRPr/>
            </a:lvl1pPr>
          </a:lstStyle>
          <a:p>
            <a:pPr>
              <a:defRPr/>
            </a:pPr>
            <a:fld id="{645B9475-2B13-49D7-A830-86477EA80FF7}" type="slidenum">
              <a:rPr lang="en-GB" altLang="en-US"/>
              <a:pPr>
                <a:defRPr/>
              </a:pPr>
              <a:t>‹#›</a:t>
            </a:fld>
            <a:endParaRPr lang="en-GB" altLang="en-US"/>
          </a:p>
        </p:txBody>
      </p:sp>
    </p:spTree>
    <p:extLst>
      <p:ext uri="{BB962C8B-B14F-4D97-AF65-F5344CB8AC3E}">
        <p14:creationId xmlns:p14="http://schemas.microsoft.com/office/powerpoint/2010/main" val="277490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8A2C9BD1-DA08-7A0F-930C-B2B19CB0C9BF}"/>
              </a:ext>
            </a:extLst>
          </p:cNvPr>
          <p:cNvSpPr>
            <a:spLocks noGrp="1"/>
          </p:cNvSpPr>
          <p:nvPr>
            <p:ph type="dt" sz="half" idx="10"/>
          </p:nvPr>
        </p:nvSpPr>
        <p:spPr/>
        <p:txBody>
          <a:bodyPr/>
          <a:lstStyle>
            <a:lvl1pPr>
              <a:defRPr/>
            </a:lvl1pPr>
          </a:lstStyle>
          <a:p>
            <a:pPr>
              <a:defRPr/>
            </a:pPr>
            <a:fld id="{75059FC1-B73C-4888-AD54-F56E245B80F0}" type="datetimeFigureOut">
              <a:rPr lang="en-GB"/>
              <a:pPr>
                <a:defRPr/>
              </a:pPr>
              <a:t>02/10/2025</a:t>
            </a:fld>
            <a:endParaRPr lang="en-GB"/>
          </a:p>
        </p:txBody>
      </p:sp>
      <p:sp>
        <p:nvSpPr>
          <p:cNvPr id="6" name="Footer Placeholder 4">
            <a:extLst>
              <a:ext uri="{FF2B5EF4-FFF2-40B4-BE49-F238E27FC236}">
                <a16:creationId xmlns:a16="http://schemas.microsoft.com/office/drawing/2014/main" id="{7649C429-C14E-9D45-6A64-2913C5E6C446}"/>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6F63F82F-83E7-D81A-2D69-9B4CF02D1B8B}"/>
              </a:ext>
            </a:extLst>
          </p:cNvPr>
          <p:cNvSpPr>
            <a:spLocks noGrp="1"/>
          </p:cNvSpPr>
          <p:nvPr>
            <p:ph type="sldNum" sz="quarter" idx="12"/>
          </p:nvPr>
        </p:nvSpPr>
        <p:spPr/>
        <p:txBody>
          <a:bodyPr/>
          <a:lstStyle>
            <a:lvl1pPr>
              <a:defRPr/>
            </a:lvl1pPr>
          </a:lstStyle>
          <a:p>
            <a:pPr>
              <a:defRPr/>
            </a:pPr>
            <a:fld id="{57FFBCF6-3467-4C22-9BCE-44032D7C2F96}" type="slidenum">
              <a:rPr lang="en-GB" altLang="en-US"/>
              <a:pPr>
                <a:defRPr/>
              </a:pPr>
              <a:t>‹#›</a:t>
            </a:fld>
            <a:endParaRPr lang="en-GB" altLang="en-US"/>
          </a:p>
        </p:txBody>
      </p:sp>
    </p:spTree>
    <p:extLst>
      <p:ext uri="{BB962C8B-B14F-4D97-AF65-F5344CB8AC3E}">
        <p14:creationId xmlns:p14="http://schemas.microsoft.com/office/powerpoint/2010/main" val="4278979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A04F94-0731-7908-48E8-DAA8DA62DD37}"/>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1DF76E2E-01D2-BA1B-668D-073A1BFA8B61}"/>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F2C1E09B-AC48-A833-03F3-236A1C6750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87C777AA-0D15-4089-961C-2E8608DC1003}" type="datetimeFigureOut">
              <a:rPr lang="en-GB"/>
              <a:pPr>
                <a:defRPr/>
              </a:pPr>
              <a:t>02/10/2025</a:t>
            </a:fld>
            <a:endParaRPr lang="en-GB"/>
          </a:p>
        </p:txBody>
      </p:sp>
      <p:sp>
        <p:nvSpPr>
          <p:cNvPr id="5" name="Footer Placeholder 4">
            <a:extLst>
              <a:ext uri="{FF2B5EF4-FFF2-40B4-BE49-F238E27FC236}">
                <a16:creationId xmlns:a16="http://schemas.microsoft.com/office/drawing/2014/main" id="{07E51E28-37F5-99E1-986B-27F7B0677F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a:extLst>
              <a:ext uri="{FF2B5EF4-FFF2-40B4-BE49-F238E27FC236}">
                <a16:creationId xmlns:a16="http://schemas.microsoft.com/office/drawing/2014/main" id="{E2645B8C-242C-FE19-06D7-A465A91CFDD5}"/>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6955075E-7C76-4B89-A167-EF85F0E2F5DB}"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5.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60.png"/><Relationship Id="rId4" Type="http://schemas.openxmlformats.org/officeDocument/2006/relationships/customXml" Target="../ink/ink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customXml" Target="../ink/ink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8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5.jpeg"/><Relationship Id="rId7" Type="http://schemas.openxmlformats.org/officeDocument/2006/relationships/customXml" Target="../ink/ink7.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90.png"/><Relationship Id="rId5" Type="http://schemas.openxmlformats.org/officeDocument/2006/relationships/customXml" Target="../ink/ink6.xml"/><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2.xml"/><Relationship Id="rId1" Type="http://schemas.openxmlformats.org/officeDocument/2006/relationships/video" Target="https://www.youtube.com/embed/W6v7JdK4sps?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customXml" Target="../ink/ink8.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customXml" Target="../ink/ink9.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2.xml"/><Relationship Id="rId1" Type="http://schemas.openxmlformats.org/officeDocument/2006/relationships/video" Target="https://www.youtube.com/embed/iNNkdHyvhbs?feature=oembed"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93D30B5F-8E57-BB56-6CE3-83328AFE9037}"/>
              </a:ext>
            </a:extLst>
          </p:cNvPr>
          <p:cNvSpPr>
            <a:spLocks noGrp="1"/>
          </p:cNvSpPr>
          <p:nvPr>
            <p:ph type="ctrTitle"/>
          </p:nvPr>
        </p:nvSpPr>
        <p:spPr>
          <a:xfrm>
            <a:off x="691977" y="1195666"/>
            <a:ext cx="10363200" cy="4846788"/>
          </a:xfrm>
        </p:spPr>
        <p:txBody>
          <a:bodyPr/>
          <a:lstStyle/>
          <a:p>
            <a:r>
              <a:rPr lang="en-GB" altLang="en-US" dirty="0"/>
              <a:t>AP0400</a:t>
            </a:r>
            <a:br>
              <a:rPr lang="en-GB" altLang="en-US" dirty="0"/>
            </a:br>
            <a:r>
              <a:rPr lang="en-GB" altLang="en-US" b="1" dirty="0"/>
              <a:t> </a:t>
            </a:r>
            <a:r>
              <a:rPr lang="en-GB" altLang="en-US" sz="5400" dirty="0"/>
              <a:t>Practical skills in Forensic Science</a:t>
            </a:r>
            <a:br>
              <a:rPr lang="en-GB" altLang="en-US" sz="5400" dirty="0"/>
            </a:br>
            <a:r>
              <a:rPr lang="en-GB" altLang="en-US" sz="5400" dirty="0"/>
              <a:t> </a:t>
            </a:r>
            <a:br>
              <a:rPr lang="en-GB" altLang="en-US" dirty="0"/>
            </a:br>
            <a:r>
              <a:rPr lang="en-GB" altLang="en-US" dirty="0">
                <a:solidFill>
                  <a:srgbClr val="FFFF00"/>
                </a:solidFill>
              </a:rPr>
              <a:t>Microscopy</a:t>
            </a:r>
            <a:br>
              <a:rPr lang="en-GB" altLang="en-US" dirty="0"/>
            </a:br>
            <a:br>
              <a:rPr lang="en-GB" altLang="en-US" dirty="0"/>
            </a:br>
            <a:r>
              <a:rPr lang="en-GB" altLang="en-US" sz="3600" dirty="0"/>
              <a:t>Dr Kate Randall</a:t>
            </a:r>
            <a:br>
              <a:rPr lang="en-GB" altLang="en-US" sz="3600" dirty="0"/>
            </a:br>
            <a:r>
              <a:rPr lang="en-GB" altLang="en-US" sz="3600" dirty="0"/>
              <a:t>Lecturer in Forensic Science</a:t>
            </a:r>
            <a:endParaRPr lang="en-GB"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411" name="Content Placeholder 6">
            <a:extLst>
              <a:ext uri="{FF2B5EF4-FFF2-40B4-BE49-F238E27FC236}">
                <a16:creationId xmlns:a16="http://schemas.microsoft.com/office/drawing/2014/main" id="{39F1E73B-3BF1-780B-CB22-2878FE396F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530" y="3095950"/>
            <a:ext cx="7813611" cy="3578348"/>
          </a:xfrm>
        </p:spPr>
      </p:pic>
      <p:sp>
        <p:nvSpPr>
          <p:cNvPr id="2" name="TextBox 1">
            <a:extLst>
              <a:ext uri="{FF2B5EF4-FFF2-40B4-BE49-F238E27FC236}">
                <a16:creationId xmlns:a16="http://schemas.microsoft.com/office/drawing/2014/main" id="{8723A8E6-B5CC-635D-E47F-A2F3406A6836}"/>
              </a:ext>
            </a:extLst>
          </p:cNvPr>
          <p:cNvSpPr txBox="1"/>
          <p:nvPr/>
        </p:nvSpPr>
        <p:spPr>
          <a:xfrm>
            <a:off x="2827638" y="52625"/>
            <a:ext cx="6536724" cy="769441"/>
          </a:xfrm>
          <a:prstGeom prst="rect">
            <a:avLst/>
          </a:prstGeom>
          <a:noFill/>
        </p:spPr>
        <p:txBody>
          <a:bodyPr wrap="square" rtlCol="0">
            <a:spAutoFit/>
          </a:bodyPr>
          <a:lstStyle/>
          <a:p>
            <a:pPr algn="ctr"/>
            <a:r>
              <a:rPr lang="en-GB" sz="4400" dirty="0">
                <a:solidFill>
                  <a:srgbClr val="FFFF00"/>
                </a:solidFill>
              </a:rPr>
              <a:t>What is microscopy?</a:t>
            </a:r>
          </a:p>
        </p:txBody>
      </p:sp>
      <p:sp>
        <p:nvSpPr>
          <p:cNvPr id="8" name="TextBox 7">
            <a:extLst>
              <a:ext uri="{FF2B5EF4-FFF2-40B4-BE49-F238E27FC236}">
                <a16:creationId xmlns:a16="http://schemas.microsoft.com/office/drawing/2014/main" id="{992A896B-043A-2853-E3EC-D929864E9754}"/>
              </a:ext>
            </a:extLst>
          </p:cNvPr>
          <p:cNvSpPr txBox="1"/>
          <p:nvPr/>
        </p:nvSpPr>
        <p:spPr>
          <a:xfrm>
            <a:off x="97530" y="990723"/>
            <a:ext cx="12094469" cy="1945148"/>
          </a:xfrm>
          <a:prstGeom prst="rect">
            <a:avLst/>
          </a:prstGeom>
          <a:noFill/>
        </p:spPr>
        <p:txBody>
          <a:bodyPr wrap="square" rtlCol="0">
            <a:spAutoFit/>
          </a:bodyPr>
          <a:lstStyle/>
          <a:p>
            <a:pPr marL="571500" indent="-571500" defTabSz="2444750">
              <a:lnSpc>
                <a:spcPct val="90000"/>
              </a:lnSpc>
              <a:spcAft>
                <a:spcPct val="35000"/>
              </a:spcAft>
              <a:buFont typeface="Arial" panose="020B0604020202020204" pitchFamily="34" charset="0"/>
              <a:buChar char="•"/>
              <a:defRPr/>
            </a:pPr>
            <a:r>
              <a:rPr lang="en-US" sz="2800" dirty="0">
                <a:solidFill>
                  <a:schemeClr val="bg1"/>
                </a:solidFill>
              </a:rPr>
              <a:t>Takes advantage of energy in the form of electromagnetic radiation</a:t>
            </a:r>
          </a:p>
          <a:p>
            <a:pPr marL="571500" indent="-571500" defTabSz="2444750">
              <a:lnSpc>
                <a:spcPct val="90000"/>
              </a:lnSpc>
              <a:spcAft>
                <a:spcPct val="35000"/>
              </a:spcAft>
              <a:buFont typeface="Arial" panose="020B0604020202020204" pitchFamily="34" charset="0"/>
              <a:buChar char="•"/>
              <a:defRPr/>
            </a:pPr>
            <a:endParaRPr lang="en-US" sz="2800" dirty="0">
              <a:solidFill>
                <a:schemeClr val="bg1"/>
              </a:solidFill>
            </a:endParaRPr>
          </a:p>
          <a:p>
            <a:pPr marL="571500" indent="-571500" defTabSz="2444750">
              <a:lnSpc>
                <a:spcPct val="90000"/>
              </a:lnSpc>
              <a:spcAft>
                <a:spcPct val="35000"/>
              </a:spcAft>
              <a:buFont typeface="Arial" panose="020B0604020202020204" pitchFamily="34" charset="0"/>
              <a:buChar char="•"/>
              <a:defRPr/>
            </a:pPr>
            <a:r>
              <a:rPr lang="en-US" sz="2800" dirty="0">
                <a:solidFill>
                  <a:schemeClr val="bg1"/>
                </a:solidFill>
              </a:rPr>
              <a:t>Microscopy uses visible light energy interreacting with an objects surface to visualize the object</a:t>
            </a:r>
          </a:p>
        </p:txBody>
      </p:sp>
      <p:sp>
        <p:nvSpPr>
          <p:cNvPr id="11" name="TextBox 10">
            <a:extLst>
              <a:ext uri="{FF2B5EF4-FFF2-40B4-BE49-F238E27FC236}">
                <a16:creationId xmlns:a16="http://schemas.microsoft.com/office/drawing/2014/main" id="{636A51DE-C32E-F555-7623-C20437DFC615}"/>
              </a:ext>
            </a:extLst>
          </p:cNvPr>
          <p:cNvSpPr txBox="1"/>
          <p:nvPr/>
        </p:nvSpPr>
        <p:spPr>
          <a:xfrm>
            <a:off x="430040" y="3528099"/>
            <a:ext cx="2397598" cy="830997"/>
          </a:xfrm>
          <a:prstGeom prst="rect">
            <a:avLst/>
          </a:prstGeom>
          <a:noFill/>
        </p:spPr>
        <p:txBody>
          <a:bodyPr wrap="square">
            <a:spAutoFit/>
          </a:bodyPr>
          <a:lstStyle/>
          <a:p>
            <a:pPr algn="ctr"/>
            <a:r>
              <a:rPr lang="en-US" sz="2400" dirty="0">
                <a:latin typeface="+mn-lt"/>
              </a:rPr>
              <a:t>Electromagnetic spectrum</a:t>
            </a:r>
            <a:endParaRPr lang="en-GB" sz="2400" dirty="0">
              <a:latin typeface="+mn-lt"/>
            </a:endParaRPr>
          </a:p>
        </p:txBody>
      </p:sp>
      <p:sp>
        <p:nvSpPr>
          <p:cNvPr id="12" name="Rectangle: Rounded Corners 11">
            <a:extLst>
              <a:ext uri="{FF2B5EF4-FFF2-40B4-BE49-F238E27FC236}">
                <a16:creationId xmlns:a16="http://schemas.microsoft.com/office/drawing/2014/main" id="{68749236-6EF4-3C59-10C5-8CFC3DE673ED}"/>
              </a:ext>
            </a:extLst>
          </p:cNvPr>
          <p:cNvSpPr/>
          <p:nvPr/>
        </p:nvSpPr>
        <p:spPr>
          <a:xfrm>
            <a:off x="7955033" y="2935871"/>
            <a:ext cx="4064959" cy="3464867"/>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TextBox 12">
            <a:extLst>
              <a:ext uri="{FF2B5EF4-FFF2-40B4-BE49-F238E27FC236}">
                <a16:creationId xmlns:a16="http://schemas.microsoft.com/office/drawing/2014/main" id="{73475D2D-5BDF-B59F-9E87-C9831CDCBCEE}"/>
              </a:ext>
            </a:extLst>
          </p:cNvPr>
          <p:cNvSpPr txBox="1"/>
          <p:nvPr/>
        </p:nvSpPr>
        <p:spPr>
          <a:xfrm>
            <a:off x="8155123" y="3041969"/>
            <a:ext cx="3864869" cy="3416320"/>
          </a:xfrm>
          <a:prstGeom prst="rect">
            <a:avLst/>
          </a:prstGeom>
          <a:noFill/>
        </p:spPr>
        <p:txBody>
          <a:bodyPr wrap="square" rtlCol="0">
            <a:spAutoFit/>
          </a:bodyPr>
          <a:lstStyle/>
          <a:p>
            <a:pPr marL="342900" indent="-342900">
              <a:buFont typeface="Arial" panose="020B0604020202020204" pitchFamily="34" charset="0"/>
              <a:buChar char="•"/>
            </a:pPr>
            <a:r>
              <a:rPr lang="en-GB" sz="2400" dirty="0"/>
              <a:t>Electromagnetic radiation is in the form of waves</a:t>
            </a:r>
          </a:p>
          <a:p>
            <a:endParaRPr lang="en-GB" sz="2400" dirty="0"/>
          </a:p>
          <a:p>
            <a:pPr marL="342900" indent="-342900">
              <a:buFont typeface="Arial" panose="020B0604020202020204" pitchFamily="34" charset="0"/>
              <a:buChar char="•"/>
            </a:pPr>
            <a:r>
              <a:rPr lang="en-GB" sz="2400" dirty="0"/>
              <a:t>Waves have a length &amp; frequency</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We see certain wavelengths as different colours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2">
            <a:extLst>
              <a:ext uri="{FF2B5EF4-FFF2-40B4-BE49-F238E27FC236}">
                <a16:creationId xmlns:a16="http://schemas.microsoft.com/office/drawing/2014/main" id="{3B4A9825-7114-EE05-C553-2A9109B157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0"/>
            <a:ext cx="12343553" cy="6858000"/>
          </a:xfrm>
        </p:spPr>
      </p:pic>
      <p:pic>
        <p:nvPicPr>
          <p:cNvPr id="19459" name="Content Placeholder 6">
            <a:extLst>
              <a:ext uri="{FF2B5EF4-FFF2-40B4-BE49-F238E27FC236}">
                <a16:creationId xmlns:a16="http://schemas.microsoft.com/office/drawing/2014/main" id="{16E32184-8BB9-80CE-ACD2-6876659AA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0202" r="28993" b="27911"/>
          <a:stretch>
            <a:fillRect/>
          </a:stretch>
        </p:blipFill>
        <p:spPr bwMode="auto">
          <a:xfrm rot="-2751869">
            <a:off x="12146756" y="3123407"/>
            <a:ext cx="149383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43ECB071-824E-A76B-C2EC-D8981520E2CF}"/>
              </a:ext>
            </a:extLst>
          </p:cNvPr>
          <p:cNvSpPr txBox="1">
            <a:spLocks noChangeArrowheads="1"/>
          </p:cNvSpPr>
          <p:nvPr/>
        </p:nvSpPr>
        <p:spPr bwMode="auto">
          <a:xfrm>
            <a:off x="237744" y="1147537"/>
            <a:ext cx="3127375" cy="2425700"/>
          </a:xfrm>
          <a:prstGeom prst="rect">
            <a:avLst/>
          </a:prstGeom>
          <a:noFill/>
          <a:ln>
            <a:noFill/>
          </a:ln>
          <a:effec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70000"/>
              </a:lnSpc>
              <a:spcBef>
                <a:spcPct val="50000"/>
              </a:spcBef>
              <a:defRPr/>
            </a:pPr>
            <a:r>
              <a:rPr lang="en-US" altLang="en-US" sz="2800" b="1" dirty="0">
                <a:solidFill>
                  <a:srgbClr val="3366FF"/>
                </a:solidFill>
                <a:latin typeface="+mn-lt"/>
              </a:rPr>
              <a:t>Blue Light, 488 nm</a:t>
            </a:r>
          </a:p>
          <a:p>
            <a:pPr algn="ctr">
              <a:lnSpc>
                <a:spcPct val="70000"/>
              </a:lnSpc>
              <a:spcBef>
                <a:spcPct val="50000"/>
              </a:spcBef>
              <a:defRPr/>
            </a:pPr>
            <a:endParaRPr lang="en-US" altLang="en-US" sz="2400" dirty="0">
              <a:solidFill>
                <a:srgbClr val="3366FF"/>
              </a:solidFill>
              <a:latin typeface="+mn-lt"/>
            </a:endParaRPr>
          </a:p>
          <a:p>
            <a:pPr algn="ctr">
              <a:lnSpc>
                <a:spcPct val="70000"/>
              </a:lnSpc>
              <a:spcBef>
                <a:spcPct val="50000"/>
              </a:spcBef>
              <a:defRPr/>
            </a:pPr>
            <a:r>
              <a:rPr lang="en-US" altLang="en-US" sz="2400" dirty="0">
                <a:solidFill>
                  <a:srgbClr val="3366FF"/>
                </a:solidFill>
                <a:latin typeface="+mn-lt"/>
              </a:rPr>
              <a:t>short wavelength</a:t>
            </a:r>
          </a:p>
          <a:p>
            <a:pPr algn="ctr">
              <a:lnSpc>
                <a:spcPct val="70000"/>
              </a:lnSpc>
              <a:spcBef>
                <a:spcPct val="50000"/>
              </a:spcBef>
              <a:defRPr/>
            </a:pPr>
            <a:r>
              <a:rPr lang="en-US" altLang="en-US" sz="2400" dirty="0">
                <a:solidFill>
                  <a:srgbClr val="3366FF"/>
                </a:solidFill>
                <a:latin typeface="+mn-lt"/>
              </a:rPr>
              <a:t>high frequency</a:t>
            </a:r>
          </a:p>
          <a:p>
            <a:pPr algn="ctr">
              <a:lnSpc>
                <a:spcPct val="70000"/>
              </a:lnSpc>
              <a:spcBef>
                <a:spcPct val="50000"/>
              </a:spcBef>
              <a:defRPr/>
            </a:pPr>
            <a:r>
              <a:rPr lang="en-US" altLang="en-US" sz="2400" dirty="0">
                <a:solidFill>
                  <a:srgbClr val="3366FF"/>
                </a:solidFill>
                <a:latin typeface="+mn-lt"/>
              </a:rPr>
              <a:t>high energy (2 times the red)</a:t>
            </a:r>
          </a:p>
        </p:txBody>
      </p:sp>
      <p:grpSp>
        <p:nvGrpSpPr>
          <p:cNvPr id="21508" name="Group 6">
            <a:extLst>
              <a:ext uri="{FF2B5EF4-FFF2-40B4-BE49-F238E27FC236}">
                <a16:creationId xmlns:a16="http://schemas.microsoft.com/office/drawing/2014/main" id="{F6CA4B01-48E5-4C9B-5352-B8EC6223454C}"/>
              </a:ext>
            </a:extLst>
          </p:cNvPr>
          <p:cNvGrpSpPr>
            <a:grpSpLocks/>
          </p:cNvGrpSpPr>
          <p:nvPr/>
        </p:nvGrpSpPr>
        <p:grpSpPr bwMode="auto">
          <a:xfrm>
            <a:off x="3220847" y="1147537"/>
            <a:ext cx="2833688" cy="2109788"/>
            <a:chOff x="1930" y="1004"/>
            <a:chExt cx="1785" cy="1329"/>
          </a:xfrm>
        </p:grpSpPr>
        <p:sp>
          <p:nvSpPr>
            <p:cNvPr id="21516" name="Freeform 7">
              <a:extLst>
                <a:ext uri="{FF2B5EF4-FFF2-40B4-BE49-F238E27FC236}">
                  <a16:creationId xmlns:a16="http://schemas.microsoft.com/office/drawing/2014/main" id="{354B71AB-E7EE-C9A1-9A56-049FC837C9F4}"/>
                </a:ext>
              </a:extLst>
            </p:cNvPr>
            <p:cNvSpPr>
              <a:spLocks/>
            </p:cNvSpPr>
            <p:nvPr/>
          </p:nvSpPr>
          <p:spPr bwMode="auto">
            <a:xfrm>
              <a:off x="2311" y="1114"/>
              <a:ext cx="844" cy="1126"/>
            </a:xfrm>
            <a:custGeom>
              <a:avLst/>
              <a:gdLst>
                <a:gd name="T0" fmla="*/ 0 w 844"/>
                <a:gd name="T1" fmla="*/ 857 h 1126"/>
                <a:gd name="T2" fmla="*/ 44 w 844"/>
                <a:gd name="T3" fmla="*/ 461 h 1126"/>
                <a:gd name="T4" fmla="*/ 144 w 844"/>
                <a:gd name="T5" fmla="*/ 0 h 1126"/>
                <a:gd name="T6" fmla="*/ 163 w 844"/>
                <a:gd name="T7" fmla="*/ 115 h 1126"/>
                <a:gd name="T8" fmla="*/ 169 w 844"/>
                <a:gd name="T9" fmla="*/ 256 h 1126"/>
                <a:gd name="T10" fmla="*/ 175 w 844"/>
                <a:gd name="T11" fmla="*/ 537 h 1126"/>
                <a:gd name="T12" fmla="*/ 218 w 844"/>
                <a:gd name="T13" fmla="*/ 998 h 1126"/>
                <a:gd name="T14" fmla="*/ 250 w 844"/>
                <a:gd name="T15" fmla="*/ 1126 h 1126"/>
                <a:gd name="T16" fmla="*/ 275 w 844"/>
                <a:gd name="T17" fmla="*/ 1088 h 1126"/>
                <a:gd name="T18" fmla="*/ 299 w 844"/>
                <a:gd name="T19" fmla="*/ 985 h 1126"/>
                <a:gd name="T20" fmla="*/ 336 w 844"/>
                <a:gd name="T21" fmla="*/ 780 h 1126"/>
                <a:gd name="T22" fmla="*/ 368 w 844"/>
                <a:gd name="T23" fmla="*/ 486 h 1126"/>
                <a:gd name="T24" fmla="*/ 387 w 844"/>
                <a:gd name="T25" fmla="*/ 192 h 1126"/>
                <a:gd name="T26" fmla="*/ 418 w 844"/>
                <a:gd name="T27" fmla="*/ 25 h 1126"/>
                <a:gd name="T28" fmla="*/ 436 w 844"/>
                <a:gd name="T29" fmla="*/ 38 h 1126"/>
                <a:gd name="T30" fmla="*/ 461 w 844"/>
                <a:gd name="T31" fmla="*/ 204 h 1126"/>
                <a:gd name="T32" fmla="*/ 499 w 844"/>
                <a:gd name="T33" fmla="*/ 832 h 1126"/>
                <a:gd name="T34" fmla="*/ 536 w 844"/>
                <a:gd name="T35" fmla="*/ 1088 h 1126"/>
                <a:gd name="T36" fmla="*/ 579 w 844"/>
                <a:gd name="T37" fmla="*/ 1062 h 1126"/>
                <a:gd name="T38" fmla="*/ 636 w 844"/>
                <a:gd name="T39" fmla="*/ 780 h 1126"/>
                <a:gd name="T40" fmla="*/ 678 w 844"/>
                <a:gd name="T41" fmla="*/ 76 h 1126"/>
                <a:gd name="T42" fmla="*/ 844 w 844"/>
                <a:gd name="T43" fmla="*/ 883 h 11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44" h="1126">
                  <a:moveTo>
                    <a:pt x="0" y="857"/>
                  </a:moveTo>
                  <a:cubicBezTo>
                    <a:pt x="33" y="716"/>
                    <a:pt x="8" y="606"/>
                    <a:pt x="44" y="461"/>
                  </a:cubicBezTo>
                  <a:cubicBezTo>
                    <a:pt x="59" y="400"/>
                    <a:pt x="111" y="32"/>
                    <a:pt x="144" y="0"/>
                  </a:cubicBezTo>
                  <a:cubicBezTo>
                    <a:pt x="153" y="37"/>
                    <a:pt x="158" y="74"/>
                    <a:pt x="163" y="115"/>
                  </a:cubicBezTo>
                  <a:cubicBezTo>
                    <a:pt x="165" y="162"/>
                    <a:pt x="167" y="209"/>
                    <a:pt x="169" y="256"/>
                  </a:cubicBezTo>
                  <a:cubicBezTo>
                    <a:pt x="172" y="350"/>
                    <a:pt x="172" y="443"/>
                    <a:pt x="175" y="537"/>
                  </a:cubicBezTo>
                  <a:cubicBezTo>
                    <a:pt x="179" y="691"/>
                    <a:pt x="195" y="852"/>
                    <a:pt x="218" y="998"/>
                  </a:cubicBezTo>
                  <a:cubicBezTo>
                    <a:pt x="226" y="1044"/>
                    <a:pt x="227" y="1103"/>
                    <a:pt x="250" y="1126"/>
                  </a:cubicBezTo>
                  <a:cubicBezTo>
                    <a:pt x="258" y="1113"/>
                    <a:pt x="267" y="1103"/>
                    <a:pt x="275" y="1088"/>
                  </a:cubicBezTo>
                  <a:cubicBezTo>
                    <a:pt x="288" y="1060"/>
                    <a:pt x="293" y="1021"/>
                    <a:pt x="299" y="985"/>
                  </a:cubicBezTo>
                  <a:cubicBezTo>
                    <a:pt x="310" y="917"/>
                    <a:pt x="321" y="844"/>
                    <a:pt x="336" y="780"/>
                  </a:cubicBezTo>
                  <a:cubicBezTo>
                    <a:pt x="346" y="681"/>
                    <a:pt x="360" y="585"/>
                    <a:pt x="368" y="486"/>
                  </a:cubicBezTo>
                  <a:cubicBezTo>
                    <a:pt x="376" y="389"/>
                    <a:pt x="379" y="289"/>
                    <a:pt x="387" y="192"/>
                  </a:cubicBezTo>
                  <a:cubicBezTo>
                    <a:pt x="392" y="126"/>
                    <a:pt x="388" y="56"/>
                    <a:pt x="418" y="25"/>
                  </a:cubicBezTo>
                  <a:cubicBezTo>
                    <a:pt x="424" y="29"/>
                    <a:pt x="433" y="27"/>
                    <a:pt x="436" y="38"/>
                  </a:cubicBezTo>
                  <a:cubicBezTo>
                    <a:pt x="450" y="77"/>
                    <a:pt x="453" y="158"/>
                    <a:pt x="461" y="204"/>
                  </a:cubicBezTo>
                  <a:cubicBezTo>
                    <a:pt x="479" y="416"/>
                    <a:pt x="486" y="618"/>
                    <a:pt x="499" y="832"/>
                  </a:cubicBezTo>
                  <a:cubicBezTo>
                    <a:pt x="501" y="883"/>
                    <a:pt x="502" y="1053"/>
                    <a:pt x="536" y="1088"/>
                  </a:cubicBezTo>
                  <a:cubicBezTo>
                    <a:pt x="550" y="1082"/>
                    <a:pt x="567" y="1081"/>
                    <a:pt x="579" y="1062"/>
                  </a:cubicBezTo>
                  <a:cubicBezTo>
                    <a:pt x="611" y="1011"/>
                    <a:pt x="629" y="857"/>
                    <a:pt x="636" y="780"/>
                  </a:cubicBezTo>
                  <a:cubicBezTo>
                    <a:pt x="640" y="729"/>
                    <a:pt x="673" y="127"/>
                    <a:pt x="678" y="76"/>
                  </a:cubicBezTo>
                  <a:cubicBezTo>
                    <a:pt x="729" y="51"/>
                    <a:pt x="810" y="715"/>
                    <a:pt x="844" y="883"/>
                  </a:cubicBezTo>
                </a:path>
              </a:pathLst>
            </a:custGeom>
            <a:noFill/>
            <a:ln w="57150" cmpd="sng">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1517" name="Freeform 8">
              <a:extLst>
                <a:ext uri="{FF2B5EF4-FFF2-40B4-BE49-F238E27FC236}">
                  <a16:creationId xmlns:a16="http://schemas.microsoft.com/office/drawing/2014/main" id="{9449DAAB-E89E-EDF7-4553-6E71F06642C5}"/>
                </a:ext>
              </a:extLst>
            </p:cNvPr>
            <p:cNvSpPr>
              <a:spLocks/>
            </p:cNvSpPr>
            <p:nvPr/>
          </p:nvSpPr>
          <p:spPr bwMode="auto">
            <a:xfrm>
              <a:off x="1930" y="1004"/>
              <a:ext cx="1785" cy="662"/>
            </a:xfrm>
            <a:custGeom>
              <a:avLst/>
              <a:gdLst>
                <a:gd name="T0" fmla="*/ 0 w 1939"/>
                <a:gd name="T1" fmla="*/ 662 h 662"/>
                <a:gd name="T2" fmla="*/ 32 w 1939"/>
                <a:gd name="T3" fmla="*/ 611 h 662"/>
                <a:gd name="T4" fmla="*/ 74 w 1939"/>
                <a:gd name="T5" fmla="*/ 493 h 662"/>
                <a:gd name="T6" fmla="*/ 122 w 1939"/>
                <a:gd name="T7" fmla="*/ 342 h 662"/>
                <a:gd name="T8" fmla="*/ 157 w 1939"/>
                <a:gd name="T9" fmla="*/ 224 h 662"/>
                <a:gd name="T10" fmla="*/ 263 w 1939"/>
                <a:gd name="T11" fmla="*/ 24 h 662"/>
                <a:gd name="T12" fmla="*/ 373 w 1939"/>
                <a:gd name="T13" fmla="*/ 8 h 662"/>
                <a:gd name="T14" fmla="*/ 422 w 1939"/>
                <a:gd name="T15" fmla="*/ 72 h 662"/>
                <a:gd name="T16" fmla="*/ 446 w 1939"/>
                <a:gd name="T17" fmla="*/ 137 h 662"/>
                <a:gd name="T18" fmla="*/ 469 w 1939"/>
                <a:gd name="T19" fmla="*/ 213 h 662"/>
                <a:gd name="T20" fmla="*/ 517 w 1939"/>
                <a:gd name="T21" fmla="*/ 331 h 662"/>
                <a:gd name="T22" fmla="*/ 538 w 1939"/>
                <a:gd name="T23" fmla="*/ 374 h 662"/>
                <a:gd name="T24" fmla="*/ 552 w 1939"/>
                <a:gd name="T25" fmla="*/ 406 h 662"/>
                <a:gd name="T26" fmla="*/ 600 w 1939"/>
                <a:gd name="T27" fmla="*/ 493 h 662"/>
                <a:gd name="T28" fmla="*/ 657 w 1939"/>
                <a:gd name="T29" fmla="*/ 590 h 662"/>
                <a:gd name="T30" fmla="*/ 681 w 1939"/>
                <a:gd name="T31" fmla="*/ 622 h 662"/>
                <a:gd name="T32" fmla="*/ 719 w 1939"/>
                <a:gd name="T33" fmla="*/ 662 h 6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39" h="662">
                  <a:moveTo>
                    <a:pt x="0" y="662"/>
                  </a:moveTo>
                  <a:cubicBezTo>
                    <a:pt x="39" y="638"/>
                    <a:pt x="24" y="636"/>
                    <a:pt x="86" y="611"/>
                  </a:cubicBezTo>
                  <a:cubicBezTo>
                    <a:pt x="119" y="584"/>
                    <a:pt x="162" y="538"/>
                    <a:pt x="203" y="493"/>
                  </a:cubicBezTo>
                  <a:cubicBezTo>
                    <a:pt x="221" y="447"/>
                    <a:pt x="297" y="385"/>
                    <a:pt x="333" y="342"/>
                  </a:cubicBezTo>
                  <a:cubicBezTo>
                    <a:pt x="369" y="297"/>
                    <a:pt x="361" y="281"/>
                    <a:pt x="424" y="224"/>
                  </a:cubicBezTo>
                  <a:cubicBezTo>
                    <a:pt x="501" y="143"/>
                    <a:pt x="600" y="72"/>
                    <a:pt x="711" y="24"/>
                  </a:cubicBezTo>
                  <a:cubicBezTo>
                    <a:pt x="794" y="4"/>
                    <a:pt x="909" y="0"/>
                    <a:pt x="1009" y="8"/>
                  </a:cubicBezTo>
                  <a:cubicBezTo>
                    <a:pt x="1080" y="21"/>
                    <a:pt x="1106" y="50"/>
                    <a:pt x="1139" y="72"/>
                  </a:cubicBezTo>
                  <a:cubicBezTo>
                    <a:pt x="1167" y="91"/>
                    <a:pt x="1178" y="117"/>
                    <a:pt x="1204" y="137"/>
                  </a:cubicBezTo>
                  <a:cubicBezTo>
                    <a:pt x="1225" y="161"/>
                    <a:pt x="1249" y="191"/>
                    <a:pt x="1268" y="213"/>
                  </a:cubicBezTo>
                  <a:cubicBezTo>
                    <a:pt x="1301" y="246"/>
                    <a:pt x="1368" y="305"/>
                    <a:pt x="1398" y="331"/>
                  </a:cubicBezTo>
                  <a:cubicBezTo>
                    <a:pt x="1417" y="345"/>
                    <a:pt x="1439" y="357"/>
                    <a:pt x="1450" y="374"/>
                  </a:cubicBezTo>
                  <a:cubicBezTo>
                    <a:pt x="1465" y="387"/>
                    <a:pt x="1460" y="389"/>
                    <a:pt x="1489" y="406"/>
                  </a:cubicBezTo>
                  <a:cubicBezTo>
                    <a:pt x="1531" y="433"/>
                    <a:pt x="1573" y="468"/>
                    <a:pt x="1618" y="493"/>
                  </a:cubicBezTo>
                  <a:cubicBezTo>
                    <a:pt x="1664" y="549"/>
                    <a:pt x="1704" y="560"/>
                    <a:pt x="1775" y="590"/>
                  </a:cubicBezTo>
                  <a:cubicBezTo>
                    <a:pt x="1826" y="612"/>
                    <a:pt x="1773" y="589"/>
                    <a:pt x="1840" y="622"/>
                  </a:cubicBezTo>
                  <a:cubicBezTo>
                    <a:pt x="1848" y="626"/>
                    <a:pt x="1919" y="654"/>
                    <a:pt x="1939" y="662"/>
                  </a:cubicBezTo>
                </a:path>
              </a:pathLst>
            </a:custGeom>
            <a:noFill/>
            <a:ln w="28575" cmpd="sng">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1518" name="Freeform 9">
              <a:extLst>
                <a:ext uri="{FF2B5EF4-FFF2-40B4-BE49-F238E27FC236}">
                  <a16:creationId xmlns:a16="http://schemas.microsoft.com/office/drawing/2014/main" id="{E1D5E185-AA14-047F-92C1-B5BA8BF00673}"/>
                </a:ext>
              </a:extLst>
            </p:cNvPr>
            <p:cNvSpPr>
              <a:spLocks/>
            </p:cNvSpPr>
            <p:nvPr/>
          </p:nvSpPr>
          <p:spPr bwMode="auto">
            <a:xfrm>
              <a:off x="1930" y="1666"/>
              <a:ext cx="1780" cy="667"/>
            </a:xfrm>
            <a:custGeom>
              <a:avLst/>
              <a:gdLst>
                <a:gd name="T0" fmla="*/ 0 w 1934"/>
                <a:gd name="T1" fmla="*/ 5 h 667"/>
                <a:gd name="T2" fmla="*/ 31 w 1934"/>
                <a:gd name="T3" fmla="*/ 56 h 667"/>
                <a:gd name="T4" fmla="*/ 74 w 1934"/>
                <a:gd name="T5" fmla="*/ 174 h 667"/>
                <a:gd name="T6" fmla="*/ 122 w 1934"/>
                <a:gd name="T7" fmla="*/ 325 h 667"/>
                <a:gd name="T8" fmla="*/ 156 w 1934"/>
                <a:gd name="T9" fmla="*/ 443 h 667"/>
                <a:gd name="T10" fmla="*/ 262 w 1934"/>
                <a:gd name="T11" fmla="*/ 643 h 667"/>
                <a:gd name="T12" fmla="*/ 373 w 1934"/>
                <a:gd name="T13" fmla="*/ 659 h 667"/>
                <a:gd name="T14" fmla="*/ 421 w 1934"/>
                <a:gd name="T15" fmla="*/ 595 h 667"/>
                <a:gd name="T16" fmla="*/ 445 w 1934"/>
                <a:gd name="T17" fmla="*/ 530 h 667"/>
                <a:gd name="T18" fmla="*/ 468 w 1934"/>
                <a:gd name="T19" fmla="*/ 454 h 667"/>
                <a:gd name="T20" fmla="*/ 516 w 1934"/>
                <a:gd name="T21" fmla="*/ 336 h 667"/>
                <a:gd name="T22" fmla="*/ 537 w 1934"/>
                <a:gd name="T23" fmla="*/ 293 h 667"/>
                <a:gd name="T24" fmla="*/ 551 w 1934"/>
                <a:gd name="T25" fmla="*/ 261 h 667"/>
                <a:gd name="T26" fmla="*/ 599 w 1934"/>
                <a:gd name="T27" fmla="*/ 174 h 667"/>
                <a:gd name="T28" fmla="*/ 656 w 1934"/>
                <a:gd name="T29" fmla="*/ 77 h 667"/>
                <a:gd name="T30" fmla="*/ 680 w 1934"/>
                <a:gd name="T31" fmla="*/ 45 h 667"/>
                <a:gd name="T32" fmla="*/ 714 w 1934"/>
                <a:gd name="T33" fmla="*/ 0 h 6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34" h="667">
                  <a:moveTo>
                    <a:pt x="0" y="5"/>
                  </a:moveTo>
                  <a:cubicBezTo>
                    <a:pt x="39" y="29"/>
                    <a:pt x="24" y="31"/>
                    <a:pt x="86" y="56"/>
                  </a:cubicBezTo>
                  <a:cubicBezTo>
                    <a:pt x="119" y="83"/>
                    <a:pt x="162" y="129"/>
                    <a:pt x="203" y="174"/>
                  </a:cubicBezTo>
                  <a:cubicBezTo>
                    <a:pt x="221" y="220"/>
                    <a:pt x="297" y="282"/>
                    <a:pt x="333" y="325"/>
                  </a:cubicBezTo>
                  <a:cubicBezTo>
                    <a:pt x="369" y="370"/>
                    <a:pt x="361" y="386"/>
                    <a:pt x="424" y="443"/>
                  </a:cubicBezTo>
                  <a:cubicBezTo>
                    <a:pt x="501" y="524"/>
                    <a:pt x="600" y="595"/>
                    <a:pt x="711" y="643"/>
                  </a:cubicBezTo>
                  <a:cubicBezTo>
                    <a:pt x="794" y="663"/>
                    <a:pt x="909" y="667"/>
                    <a:pt x="1009" y="659"/>
                  </a:cubicBezTo>
                  <a:cubicBezTo>
                    <a:pt x="1080" y="646"/>
                    <a:pt x="1106" y="617"/>
                    <a:pt x="1139" y="595"/>
                  </a:cubicBezTo>
                  <a:cubicBezTo>
                    <a:pt x="1167" y="576"/>
                    <a:pt x="1178" y="550"/>
                    <a:pt x="1204" y="530"/>
                  </a:cubicBezTo>
                  <a:cubicBezTo>
                    <a:pt x="1225" y="506"/>
                    <a:pt x="1249" y="476"/>
                    <a:pt x="1268" y="454"/>
                  </a:cubicBezTo>
                  <a:cubicBezTo>
                    <a:pt x="1301" y="421"/>
                    <a:pt x="1368" y="362"/>
                    <a:pt x="1398" y="336"/>
                  </a:cubicBezTo>
                  <a:cubicBezTo>
                    <a:pt x="1417" y="322"/>
                    <a:pt x="1439" y="310"/>
                    <a:pt x="1450" y="293"/>
                  </a:cubicBezTo>
                  <a:cubicBezTo>
                    <a:pt x="1465" y="280"/>
                    <a:pt x="1460" y="278"/>
                    <a:pt x="1489" y="261"/>
                  </a:cubicBezTo>
                  <a:cubicBezTo>
                    <a:pt x="1531" y="234"/>
                    <a:pt x="1573" y="199"/>
                    <a:pt x="1618" y="174"/>
                  </a:cubicBezTo>
                  <a:cubicBezTo>
                    <a:pt x="1664" y="118"/>
                    <a:pt x="1704" y="107"/>
                    <a:pt x="1775" y="77"/>
                  </a:cubicBezTo>
                  <a:cubicBezTo>
                    <a:pt x="1826" y="55"/>
                    <a:pt x="1773" y="78"/>
                    <a:pt x="1840" y="45"/>
                  </a:cubicBezTo>
                  <a:cubicBezTo>
                    <a:pt x="1848" y="41"/>
                    <a:pt x="1915" y="9"/>
                    <a:pt x="1934" y="0"/>
                  </a:cubicBezTo>
                </a:path>
              </a:pathLst>
            </a:custGeom>
            <a:noFill/>
            <a:ln w="28575" cmpd="sng">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2" name="Text Box 5">
            <a:extLst>
              <a:ext uri="{FF2B5EF4-FFF2-40B4-BE49-F238E27FC236}">
                <a16:creationId xmlns:a16="http://schemas.microsoft.com/office/drawing/2014/main" id="{1C9FBC89-A2C7-01A4-D384-1155951DA951}"/>
              </a:ext>
            </a:extLst>
          </p:cNvPr>
          <p:cNvSpPr txBox="1">
            <a:spLocks noChangeArrowheads="1"/>
          </p:cNvSpPr>
          <p:nvPr/>
        </p:nvSpPr>
        <p:spPr bwMode="auto">
          <a:xfrm>
            <a:off x="8831643" y="1143568"/>
            <a:ext cx="3122613" cy="2166937"/>
          </a:xfrm>
          <a:prstGeom prst="rect">
            <a:avLst/>
          </a:prstGeom>
          <a:noFill/>
          <a:ln>
            <a:noFill/>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70000"/>
              </a:lnSpc>
              <a:spcBef>
                <a:spcPct val="50000"/>
              </a:spcBef>
              <a:defRPr/>
            </a:pPr>
            <a:r>
              <a:rPr lang="en-US" altLang="en-US" sz="2800" b="1" dirty="0">
                <a:solidFill>
                  <a:srgbClr val="FF3300"/>
                </a:solidFill>
                <a:latin typeface="+mn-lt"/>
              </a:rPr>
              <a:t>Red light, 650 nm</a:t>
            </a:r>
          </a:p>
          <a:p>
            <a:pPr algn="ctr">
              <a:lnSpc>
                <a:spcPct val="70000"/>
              </a:lnSpc>
              <a:spcBef>
                <a:spcPct val="50000"/>
              </a:spcBef>
              <a:defRPr/>
            </a:pPr>
            <a:endParaRPr lang="en-US" altLang="en-US" sz="2400" dirty="0">
              <a:solidFill>
                <a:srgbClr val="FF3300"/>
              </a:solidFill>
              <a:latin typeface="+mn-lt"/>
            </a:endParaRPr>
          </a:p>
          <a:p>
            <a:pPr algn="ctr">
              <a:lnSpc>
                <a:spcPct val="70000"/>
              </a:lnSpc>
              <a:spcBef>
                <a:spcPct val="50000"/>
              </a:spcBef>
              <a:defRPr/>
            </a:pPr>
            <a:r>
              <a:rPr lang="en-US" altLang="en-US" sz="2400" dirty="0">
                <a:solidFill>
                  <a:srgbClr val="FF3300"/>
                </a:solidFill>
                <a:latin typeface="+mn-lt"/>
              </a:rPr>
              <a:t>long wavelength</a:t>
            </a:r>
          </a:p>
          <a:p>
            <a:pPr algn="ctr">
              <a:lnSpc>
                <a:spcPct val="70000"/>
              </a:lnSpc>
              <a:spcBef>
                <a:spcPct val="50000"/>
              </a:spcBef>
              <a:defRPr/>
            </a:pPr>
            <a:r>
              <a:rPr lang="en-US" altLang="en-US" sz="2400" dirty="0">
                <a:solidFill>
                  <a:srgbClr val="FF3300"/>
                </a:solidFill>
                <a:latin typeface="+mn-lt"/>
              </a:rPr>
              <a:t>low frequency</a:t>
            </a:r>
          </a:p>
          <a:p>
            <a:pPr algn="ctr">
              <a:lnSpc>
                <a:spcPct val="70000"/>
              </a:lnSpc>
              <a:spcBef>
                <a:spcPct val="50000"/>
              </a:spcBef>
              <a:defRPr/>
            </a:pPr>
            <a:r>
              <a:rPr lang="en-US" altLang="en-US" sz="2400" dirty="0">
                <a:solidFill>
                  <a:srgbClr val="FF3300"/>
                </a:solidFill>
                <a:latin typeface="+mn-lt"/>
              </a:rPr>
              <a:t>low energy</a:t>
            </a:r>
          </a:p>
        </p:txBody>
      </p:sp>
      <p:grpSp>
        <p:nvGrpSpPr>
          <p:cNvPr id="21510" name="Group 10">
            <a:extLst>
              <a:ext uri="{FF2B5EF4-FFF2-40B4-BE49-F238E27FC236}">
                <a16:creationId xmlns:a16="http://schemas.microsoft.com/office/drawing/2014/main" id="{4F4E99DF-D80A-8087-B18A-45BB5E2183A7}"/>
              </a:ext>
            </a:extLst>
          </p:cNvPr>
          <p:cNvGrpSpPr>
            <a:grpSpLocks/>
          </p:cNvGrpSpPr>
          <p:nvPr/>
        </p:nvGrpSpPr>
        <p:grpSpPr bwMode="auto">
          <a:xfrm>
            <a:off x="6303772" y="1143568"/>
            <a:ext cx="2833687" cy="2109788"/>
            <a:chOff x="1975" y="2559"/>
            <a:chExt cx="1785" cy="1329"/>
          </a:xfrm>
        </p:grpSpPr>
        <p:sp>
          <p:nvSpPr>
            <p:cNvPr id="21512" name="Freeform 11">
              <a:extLst>
                <a:ext uri="{FF2B5EF4-FFF2-40B4-BE49-F238E27FC236}">
                  <a16:creationId xmlns:a16="http://schemas.microsoft.com/office/drawing/2014/main" id="{F4849FC3-B86B-6E26-59B8-7A01DDCFBD13}"/>
                </a:ext>
              </a:extLst>
            </p:cNvPr>
            <p:cNvSpPr>
              <a:spLocks/>
            </p:cNvSpPr>
            <p:nvPr/>
          </p:nvSpPr>
          <p:spPr bwMode="auto">
            <a:xfrm>
              <a:off x="2279" y="2726"/>
              <a:ext cx="915" cy="1139"/>
            </a:xfrm>
            <a:custGeom>
              <a:avLst/>
              <a:gdLst>
                <a:gd name="T0" fmla="*/ 0 w 915"/>
                <a:gd name="T1" fmla="*/ 634 h 1139"/>
                <a:gd name="T2" fmla="*/ 122 w 915"/>
                <a:gd name="T3" fmla="*/ 168 h 1139"/>
                <a:gd name="T4" fmla="*/ 219 w 915"/>
                <a:gd name="T5" fmla="*/ 0 h 1139"/>
                <a:gd name="T6" fmla="*/ 256 w 915"/>
                <a:gd name="T7" fmla="*/ 116 h 1139"/>
                <a:gd name="T8" fmla="*/ 268 w 915"/>
                <a:gd name="T9" fmla="*/ 259 h 1139"/>
                <a:gd name="T10" fmla="*/ 279 w 915"/>
                <a:gd name="T11" fmla="*/ 543 h 1139"/>
                <a:gd name="T12" fmla="*/ 365 w 915"/>
                <a:gd name="T13" fmla="*/ 1010 h 1139"/>
                <a:gd name="T14" fmla="*/ 426 w 915"/>
                <a:gd name="T15" fmla="*/ 1139 h 1139"/>
                <a:gd name="T16" fmla="*/ 474 w 915"/>
                <a:gd name="T17" fmla="*/ 1101 h 1139"/>
                <a:gd name="T18" fmla="*/ 523 w 915"/>
                <a:gd name="T19" fmla="*/ 996 h 1139"/>
                <a:gd name="T20" fmla="*/ 596 w 915"/>
                <a:gd name="T21" fmla="*/ 789 h 1139"/>
                <a:gd name="T22" fmla="*/ 656 w 915"/>
                <a:gd name="T23" fmla="*/ 492 h 1139"/>
                <a:gd name="T24" fmla="*/ 694 w 915"/>
                <a:gd name="T25" fmla="*/ 194 h 1139"/>
                <a:gd name="T26" fmla="*/ 754 w 915"/>
                <a:gd name="T27" fmla="*/ 25 h 1139"/>
                <a:gd name="T28" fmla="*/ 790 w 915"/>
                <a:gd name="T29" fmla="*/ 38 h 1139"/>
                <a:gd name="T30" fmla="*/ 839 w 915"/>
                <a:gd name="T31" fmla="*/ 206 h 1139"/>
                <a:gd name="T32" fmla="*/ 915 w 915"/>
                <a:gd name="T33" fmla="*/ 640 h 11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15" h="1139">
                  <a:moveTo>
                    <a:pt x="0" y="634"/>
                  </a:moveTo>
                  <a:cubicBezTo>
                    <a:pt x="26" y="472"/>
                    <a:pt x="51" y="315"/>
                    <a:pt x="122" y="168"/>
                  </a:cubicBezTo>
                  <a:cubicBezTo>
                    <a:pt x="151" y="106"/>
                    <a:pt x="155" y="32"/>
                    <a:pt x="219" y="0"/>
                  </a:cubicBezTo>
                  <a:cubicBezTo>
                    <a:pt x="237" y="37"/>
                    <a:pt x="246" y="75"/>
                    <a:pt x="256" y="116"/>
                  </a:cubicBezTo>
                  <a:cubicBezTo>
                    <a:pt x="259" y="164"/>
                    <a:pt x="265" y="211"/>
                    <a:pt x="268" y="259"/>
                  </a:cubicBezTo>
                  <a:cubicBezTo>
                    <a:pt x="274" y="354"/>
                    <a:pt x="274" y="448"/>
                    <a:pt x="279" y="543"/>
                  </a:cubicBezTo>
                  <a:cubicBezTo>
                    <a:pt x="289" y="699"/>
                    <a:pt x="318" y="862"/>
                    <a:pt x="365" y="1010"/>
                  </a:cubicBezTo>
                  <a:cubicBezTo>
                    <a:pt x="379" y="1056"/>
                    <a:pt x="382" y="1116"/>
                    <a:pt x="426" y="1139"/>
                  </a:cubicBezTo>
                  <a:cubicBezTo>
                    <a:pt x="442" y="1126"/>
                    <a:pt x="460" y="1116"/>
                    <a:pt x="474" y="1101"/>
                  </a:cubicBezTo>
                  <a:cubicBezTo>
                    <a:pt x="501" y="1072"/>
                    <a:pt x="511" y="1033"/>
                    <a:pt x="523" y="996"/>
                  </a:cubicBezTo>
                  <a:cubicBezTo>
                    <a:pt x="543" y="928"/>
                    <a:pt x="565" y="854"/>
                    <a:pt x="596" y="789"/>
                  </a:cubicBezTo>
                  <a:cubicBezTo>
                    <a:pt x="615" y="689"/>
                    <a:pt x="640" y="592"/>
                    <a:pt x="656" y="492"/>
                  </a:cubicBezTo>
                  <a:cubicBezTo>
                    <a:pt x="673" y="393"/>
                    <a:pt x="678" y="292"/>
                    <a:pt x="694" y="194"/>
                  </a:cubicBezTo>
                  <a:cubicBezTo>
                    <a:pt x="704" y="127"/>
                    <a:pt x="696" y="57"/>
                    <a:pt x="754" y="25"/>
                  </a:cubicBezTo>
                  <a:cubicBezTo>
                    <a:pt x="767" y="29"/>
                    <a:pt x="783" y="27"/>
                    <a:pt x="790" y="38"/>
                  </a:cubicBezTo>
                  <a:cubicBezTo>
                    <a:pt x="817" y="78"/>
                    <a:pt x="824" y="160"/>
                    <a:pt x="839" y="206"/>
                  </a:cubicBezTo>
                  <a:cubicBezTo>
                    <a:pt x="873" y="421"/>
                    <a:pt x="892" y="423"/>
                    <a:pt x="915" y="640"/>
                  </a:cubicBezTo>
                </a:path>
              </a:pathLst>
            </a:custGeom>
            <a:noFill/>
            <a:ln w="5715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21513" name="Group 12">
              <a:extLst>
                <a:ext uri="{FF2B5EF4-FFF2-40B4-BE49-F238E27FC236}">
                  <a16:creationId xmlns:a16="http://schemas.microsoft.com/office/drawing/2014/main" id="{C00A2255-6B38-5827-5525-0D4B3BFD486F}"/>
                </a:ext>
              </a:extLst>
            </p:cNvPr>
            <p:cNvGrpSpPr>
              <a:grpSpLocks/>
            </p:cNvGrpSpPr>
            <p:nvPr/>
          </p:nvGrpSpPr>
          <p:grpSpPr bwMode="auto">
            <a:xfrm>
              <a:off x="1975" y="2559"/>
              <a:ext cx="1785" cy="1329"/>
              <a:chOff x="1975" y="2559"/>
              <a:chExt cx="1785" cy="1329"/>
            </a:xfrm>
          </p:grpSpPr>
          <p:sp>
            <p:nvSpPr>
              <p:cNvPr id="21514" name="Freeform 13">
                <a:extLst>
                  <a:ext uri="{FF2B5EF4-FFF2-40B4-BE49-F238E27FC236}">
                    <a16:creationId xmlns:a16="http://schemas.microsoft.com/office/drawing/2014/main" id="{2A1BF912-8DE1-E3F4-1F99-358AE0FE3ADE}"/>
                  </a:ext>
                </a:extLst>
              </p:cNvPr>
              <p:cNvSpPr>
                <a:spLocks/>
              </p:cNvSpPr>
              <p:nvPr/>
            </p:nvSpPr>
            <p:spPr bwMode="auto">
              <a:xfrm>
                <a:off x="1975" y="2559"/>
                <a:ext cx="1785" cy="662"/>
              </a:xfrm>
              <a:custGeom>
                <a:avLst/>
                <a:gdLst>
                  <a:gd name="T0" fmla="*/ 0 w 1939"/>
                  <a:gd name="T1" fmla="*/ 662 h 662"/>
                  <a:gd name="T2" fmla="*/ 32 w 1939"/>
                  <a:gd name="T3" fmla="*/ 611 h 662"/>
                  <a:gd name="T4" fmla="*/ 74 w 1939"/>
                  <a:gd name="T5" fmla="*/ 493 h 662"/>
                  <a:gd name="T6" fmla="*/ 122 w 1939"/>
                  <a:gd name="T7" fmla="*/ 342 h 662"/>
                  <a:gd name="T8" fmla="*/ 157 w 1939"/>
                  <a:gd name="T9" fmla="*/ 224 h 662"/>
                  <a:gd name="T10" fmla="*/ 263 w 1939"/>
                  <a:gd name="T11" fmla="*/ 24 h 662"/>
                  <a:gd name="T12" fmla="*/ 373 w 1939"/>
                  <a:gd name="T13" fmla="*/ 8 h 662"/>
                  <a:gd name="T14" fmla="*/ 422 w 1939"/>
                  <a:gd name="T15" fmla="*/ 72 h 662"/>
                  <a:gd name="T16" fmla="*/ 446 w 1939"/>
                  <a:gd name="T17" fmla="*/ 137 h 662"/>
                  <a:gd name="T18" fmla="*/ 469 w 1939"/>
                  <a:gd name="T19" fmla="*/ 213 h 662"/>
                  <a:gd name="T20" fmla="*/ 517 w 1939"/>
                  <a:gd name="T21" fmla="*/ 331 h 662"/>
                  <a:gd name="T22" fmla="*/ 538 w 1939"/>
                  <a:gd name="T23" fmla="*/ 374 h 662"/>
                  <a:gd name="T24" fmla="*/ 552 w 1939"/>
                  <a:gd name="T25" fmla="*/ 406 h 662"/>
                  <a:gd name="T26" fmla="*/ 600 w 1939"/>
                  <a:gd name="T27" fmla="*/ 493 h 662"/>
                  <a:gd name="T28" fmla="*/ 657 w 1939"/>
                  <a:gd name="T29" fmla="*/ 590 h 662"/>
                  <a:gd name="T30" fmla="*/ 681 w 1939"/>
                  <a:gd name="T31" fmla="*/ 622 h 662"/>
                  <a:gd name="T32" fmla="*/ 719 w 1939"/>
                  <a:gd name="T33" fmla="*/ 662 h 6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39" h="662">
                    <a:moveTo>
                      <a:pt x="0" y="662"/>
                    </a:moveTo>
                    <a:cubicBezTo>
                      <a:pt x="39" y="638"/>
                      <a:pt x="24" y="636"/>
                      <a:pt x="86" y="611"/>
                    </a:cubicBezTo>
                    <a:cubicBezTo>
                      <a:pt x="119" y="584"/>
                      <a:pt x="162" y="538"/>
                      <a:pt x="203" y="493"/>
                    </a:cubicBezTo>
                    <a:cubicBezTo>
                      <a:pt x="221" y="447"/>
                      <a:pt x="297" y="385"/>
                      <a:pt x="333" y="342"/>
                    </a:cubicBezTo>
                    <a:cubicBezTo>
                      <a:pt x="369" y="297"/>
                      <a:pt x="361" y="281"/>
                      <a:pt x="424" y="224"/>
                    </a:cubicBezTo>
                    <a:cubicBezTo>
                      <a:pt x="501" y="143"/>
                      <a:pt x="600" y="72"/>
                      <a:pt x="711" y="24"/>
                    </a:cubicBezTo>
                    <a:cubicBezTo>
                      <a:pt x="794" y="4"/>
                      <a:pt x="909" y="0"/>
                      <a:pt x="1009" y="8"/>
                    </a:cubicBezTo>
                    <a:cubicBezTo>
                      <a:pt x="1080" y="21"/>
                      <a:pt x="1106" y="50"/>
                      <a:pt x="1139" y="72"/>
                    </a:cubicBezTo>
                    <a:cubicBezTo>
                      <a:pt x="1167" y="91"/>
                      <a:pt x="1178" y="117"/>
                      <a:pt x="1204" y="137"/>
                    </a:cubicBezTo>
                    <a:cubicBezTo>
                      <a:pt x="1225" y="161"/>
                      <a:pt x="1249" y="191"/>
                      <a:pt x="1268" y="213"/>
                    </a:cubicBezTo>
                    <a:cubicBezTo>
                      <a:pt x="1301" y="246"/>
                      <a:pt x="1368" y="305"/>
                      <a:pt x="1398" y="331"/>
                    </a:cubicBezTo>
                    <a:cubicBezTo>
                      <a:pt x="1417" y="345"/>
                      <a:pt x="1439" y="357"/>
                      <a:pt x="1450" y="374"/>
                    </a:cubicBezTo>
                    <a:cubicBezTo>
                      <a:pt x="1465" y="387"/>
                      <a:pt x="1460" y="389"/>
                      <a:pt x="1489" y="406"/>
                    </a:cubicBezTo>
                    <a:cubicBezTo>
                      <a:pt x="1531" y="433"/>
                      <a:pt x="1573" y="468"/>
                      <a:pt x="1618" y="493"/>
                    </a:cubicBezTo>
                    <a:cubicBezTo>
                      <a:pt x="1664" y="549"/>
                      <a:pt x="1704" y="560"/>
                      <a:pt x="1775" y="590"/>
                    </a:cubicBezTo>
                    <a:cubicBezTo>
                      <a:pt x="1826" y="612"/>
                      <a:pt x="1773" y="589"/>
                      <a:pt x="1840" y="622"/>
                    </a:cubicBezTo>
                    <a:cubicBezTo>
                      <a:pt x="1848" y="626"/>
                      <a:pt x="1919" y="654"/>
                      <a:pt x="1939" y="662"/>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1515" name="Freeform 14">
                <a:extLst>
                  <a:ext uri="{FF2B5EF4-FFF2-40B4-BE49-F238E27FC236}">
                    <a16:creationId xmlns:a16="http://schemas.microsoft.com/office/drawing/2014/main" id="{A4FDE2A9-1721-673A-E550-EC80B6D547AD}"/>
                  </a:ext>
                </a:extLst>
              </p:cNvPr>
              <p:cNvSpPr>
                <a:spLocks/>
              </p:cNvSpPr>
              <p:nvPr/>
            </p:nvSpPr>
            <p:spPr bwMode="auto">
              <a:xfrm>
                <a:off x="1975" y="3221"/>
                <a:ext cx="1780" cy="667"/>
              </a:xfrm>
              <a:custGeom>
                <a:avLst/>
                <a:gdLst>
                  <a:gd name="T0" fmla="*/ 0 w 1934"/>
                  <a:gd name="T1" fmla="*/ 5 h 667"/>
                  <a:gd name="T2" fmla="*/ 31 w 1934"/>
                  <a:gd name="T3" fmla="*/ 56 h 667"/>
                  <a:gd name="T4" fmla="*/ 74 w 1934"/>
                  <a:gd name="T5" fmla="*/ 174 h 667"/>
                  <a:gd name="T6" fmla="*/ 122 w 1934"/>
                  <a:gd name="T7" fmla="*/ 325 h 667"/>
                  <a:gd name="T8" fmla="*/ 156 w 1934"/>
                  <a:gd name="T9" fmla="*/ 443 h 667"/>
                  <a:gd name="T10" fmla="*/ 262 w 1934"/>
                  <a:gd name="T11" fmla="*/ 643 h 667"/>
                  <a:gd name="T12" fmla="*/ 373 w 1934"/>
                  <a:gd name="T13" fmla="*/ 659 h 667"/>
                  <a:gd name="T14" fmla="*/ 421 w 1934"/>
                  <a:gd name="T15" fmla="*/ 595 h 667"/>
                  <a:gd name="T16" fmla="*/ 445 w 1934"/>
                  <a:gd name="T17" fmla="*/ 530 h 667"/>
                  <a:gd name="T18" fmla="*/ 468 w 1934"/>
                  <a:gd name="T19" fmla="*/ 454 h 667"/>
                  <a:gd name="T20" fmla="*/ 516 w 1934"/>
                  <a:gd name="T21" fmla="*/ 336 h 667"/>
                  <a:gd name="T22" fmla="*/ 537 w 1934"/>
                  <a:gd name="T23" fmla="*/ 293 h 667"/>
                  <a:gd name="T24" fmla="*/ 551 w 1934"/>
                  <a:gd name="T25" fmla="*/ 261 h 667"/>
                  <a:gd name="T26" fmla="*/ 599 w 1934"/>
                  <a:gd name="T27" fmla="*/ 174 h 667"/>
                  <a:gd name="T28" fmla="*/ 656 w 1934"/>
                  <a:gd name="T29" fmla="*/ 77 h 667"/>
                  <a:gd name="T30" fmla="*/ 680 w 1934"/>
                  <a:gd name="T31" fmla="*/ 45 h 667"/>
                  <a:gd name="T32" fmla="*/ 714 w 1934"/>
                  <a:gd name="T33" fmla="*/ 0 h 6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34" h="667">
                    <a:moveTo>
                      <a:pt x="0" y="5"/>
                    </a:moveTo>
                    <a:cubicBezTo>
                      <a:pt x="39" y="29"/>
                      <a:pt x="24" y="31"/>
                      <a:pt x="86" y="56"/>
                    </a:cubicBezTo>
                    <a:cubicBezTo>
                      <a:pt x="119" y="83"/>
                      <a:pt x="162" y="129"/>
                      <a:pt x="203" y="174"/>
                    </a:cubicBezTo>
                    <a:cubicBezTo>
                      <a:pt x="221" y="220"/>
                      <a:pt x="297" y="282"/>
                      <a:pt x="333" y="325"/>
                    </a:cubicBezTo>
                    <a:cubicBezTo>
                      <a:pt x="369" y="370"/>
                      <a:pt x="361" y="386"/>
                      <a:pt x="424" y="443"/>
                    </a:cubicBezTo>
                    <a:cubicBezTo>
                      <a:pt x="501" y="524"/>
                      <a:pt x="600" y="595"/>
                      <a:pt x="711" y="643"/>
                    </a:cubicBezTo>
                    <a:cubicBezTo>
                      <a:pt x="794" y="663"/>
                      <a:pt x="909" y="667"/>
                      <a:pt x="1009" y="659"/>
                    </a:cubicBezTo>
                    <a:cubicBezTo>
                      <a:pt x="1080" y="646"/>
                      <a:pt x="1106" y="617"/>
                      <a:pt x="1139" y="595"/>
                    </a:cubicBezTo>
                    <a:cubicBezTo>
                      <a:pt x="1167" y="576"/>
                      <a:pt x="1178" y="550"/>
                      <a:pt x="1204" y="530"/>
                    </a:cubicBezTo>
                    <a:cubicBezTo>
                      <a:pt x="1225" y="506"/>
                      <a:pt x="1249" y="476"/>
                      <a:pt x="1268" y="454"/>
                    </a:cubicBezTo>
                    <a:cubicBezTo>
                      <a:pt x="1301" y="421"/>
                      <a:pt x="1368" y="362"/>
                      <a:pt x="1398" y="336"/>
                    </a:cubicBezTo>
                    <a:cubicBezTo>
                      <a:pt x="1417" y="322"/>
                      <a:pt x="1439" y="310"/>
                      <a:pt x="1450" y="293"/>
                    </a:cubicBezTo>
                    <a:cubicBezTo>
                      <a:pt x="1465" y="280"/>
                      <a:pt x="1460" y="278"/>
                      <a:pt x="1489" y="261"/>
                    </a:cubicBezTo>
                    <a:cubicBezTo>
                      <a:pt x="1531" y="234"/>
                      <a:pt x="1573" y="199"/>
                      <a:pt x="1618" y="174"/>
                    </a:cubicBezTo>
                    <a:cubicBezTo>
                      <a:pt x="1664" y="118"/>
                      <a:pt x="1704" y="107"/>
                      <a:pt x="1775" y="77"/>
                    </a:cubicBezTo>
                    <a:cubicBezTo>
                      <a:pt x="1826" y="55"/>
                      <a:pt x="1773" y="78"/>
                      <a:pt x="1840" y="45"/>
                    </a:cubicBezTo>
                    <a:cubicBezTo>
                      <a:pt x="1848" y="41"/>
                      <a:pt x="1915" y="9"/>
                      <a:pt x="1934" y="0"/>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sp>
        <p:nvSpPr>
          <p:cNvPr id="21511" name="TextBox 2">
            <a:extLst>
              <a:ext uri="{FF2B5EF4-FFF2-40B4-BE49-F238E27FC236}">
                <a16:creationId xmlns:a16="http://schemas.microsoft.com/office/drawing/2014/main" id="{CF0C9D4A-6348-AC61-D68F-E74DF4114279}"/>
              </a:ext>
            </a:extLst>
          </p:cNvPr>
          <p:cNvSpPr txBox="1">
            <a:spLocks noChangeArrowheads="1"/>
          </p:cNvSpPr>
          <p:nvPr/>
        </p:nvSpPr>
        <p:spPr bwMode="auto">
          <a:xfrm>
            <a:off x="0" y="4359049"/>
            <a:ext cx="1113077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457200" indent="-457200" eaLnBrk="1" hangingPunct="1">
              <a:buFont typeface="Arial" panose="020B0604020202020204" pitchFamily="34" charset="0"/>
              <a:buChar char="•"/>
            </a:pPr>
            <a:r>
              <a:rPr lang="en-GB" altLang="en-US" sz="2800" dirty="0">
                <a:solidFill>
                  <a:schemeClr val="bg1"/>
                </a:solidFill>
              </a:rPr>
              <a:t>Visible light is a combination of the visible light waves</a:t>
            </a:r>
          </a:p>
          <a:p>
            <a:pPr eaLnBrk="1" hangingPunct="1"/>
            <a:endParaRPr lang="en-GB" altLang="en-US" sz="2800" dirty="0">
              <a:solidFill>
                <a:schemeClr val="bg1"/>
              </a:solidFill>
            </a:endParaRPr>
          </a:p>
          <a:p>
            <a:pPr marL="457200" indent="-457200" eaLnBrk="1" hangingPunct="1">
              <a:buFont typeface="Arial" panose="020B0604020202020204" pitchFamily="34" charset="0"/>
              <a:buChar char="•"/>
            </a:pPr>
            <a:r>
              <a:rPr lang="en-GB" altLang="en-US" sz="2800" dirty="0">
                <a:solidFill>
                  <a:schemeClr val="bg1"/>
                </a:solidFill>
              </a:rPr>
              <a:t>When these waves hit an object of interest,                                               the waves interact with its surface </a:t>
            </a:r>
          </a:p>
          <a:p>
            <a:pPr eaLnBrk="1" hangingPunct="1"/>
            <a:r>
              <a:rPr lang="en-GB" altLang="en-US" sz="2800" dirty="0">
                <a:solidFill>
                  <a:schemeClr val="bg1"/>
                </a:solidFill>
              </a:rPr>
              <a:t>      in a number of ways…</a:t>
            </a:r>
          </a:p>
        </p:txBody>
      </p:sp>
      <p:sp>
        <p:nvSpPr>
          <p:cNvPr id="2" name="TextBox 1">
            <a:extLst>
              <a:ext uri="{FF2B5EF4-FFF2-40B4-BE49-F238E27FC236}">
                <a16:creationId xmlns:a16="http://schemas.microsoft.com/office/drawing/2014/main" id="{32427F41-3DD3-B92E-D84E-4CF26F0CF7D3}"/>
              </a:ext>
            </a:extLst>
          </p:cNvPr>
          <p:cNvSpPr txBox="1"/>
          <p:nvPr/>
        </p:nvSpPr>
        <p:spPr>
          <a:xfrm>
            <a:off x="669925" y="140575"/>
            <a:ext cx="10385425" cy="769441"/>
          </a:xfrm>
          <a:prstGeom prst="rect">
            <a:avLst/>
          </a:prstGeom>
          <a:noFill/>
        </p:spPr>
        <p:txBody>
          <a:bodyPr wrap="square" rtlCol="0">
            <a:spAutoFit/>
          </a:bodyPr>
          <a:lstStyle/>
          <a:p>
            <a:pPr algn="ctr"/>
            <a:r>
              <a:rPr lang="en-GB" sz="4400" dirty="0">
                <a:solidFill>
                  <a:srgbClr val="FFFF00"/>
                </a:solidFill>
              </a:rPr>
              <a:t>Wavelength </a:t>
            </a:r>
            <a:r>
              <a:rPr lang="el-GR" sz="4400" b="0" i="0" dirty="0">
                <a:solidFill>
                  <a:srgbClr val="FFFF00"/>
                </a:solidFill>
                <a:effectLst/>
                <a:latin typeface="Google Sans"/>
              </a:rPr>
              <a:t>(λ)</a:t>
            </a:r>
            <a:r>
              <a:rPr lang="en-GB" sz="4400" dirty="0">
                <a:solidFill>
                  <a:srgbClr val="FFFF00"/>
                </a:solidFill>
              </a:rPr>
              <a:t>, Frequency (f), Energy</a:t>
            </a:r>
          </a:p>
        </p:txBody>
      </p:sp>
      <p:pic>
        <p:nvPicPr>
          <p:cNvPr id="3" name="Picture 2">
            <a:extLst>
              <a:ext uri="{FF2B5EF4-FFF2-40B4-BE49-F238E27FC236}">
                <a16:creationId xmlns:a16="http://schemas.microsoft.com/office/drawing/2014/main" id="{FC1A26EA-841C-533D-4D38-5FE7285D29FB}"/>
              </a:ext>
            </a:extLst>
          </p:cNvPr>
          <p:cNvPicPr>
            <a:picLocks noChangeAspect="1"/>
          </p:cNvPicPr>
          <p:nvPr/>
        </p:nvPicPr>
        <p:blipFill>
          <a:blip r:embed="rId3"/>
          <a:stretch>
            <a:fillRect/>
          </a:stretch>
        </p:blipFill>
        <p:spPr>
          <a:xfrm>
            <a:off x="8462092" y="3717891"/>
            <a:ext cx="3729908" cy="272663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3" name="Picture 6">
            <a:extLst>
              <a:ext uri="{FF2B5EF4-FFF2-40B4-BE49-F238E27FC236}">
                <a16:creationId xmlns:a16="http://schemas.microsoft.com/office/drawing/2014/main" id="{6E7275C3-6942-6172-3CC3-B76F15272F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5905" y="976382"/>
            <a:ext cx="7260183" cy="5889973"/>
          </a:xfrm>
          <a:prstGeom prst="rect">
            <a:avLst/>
          </a:prstGeom>
          <a:solidFill>
            <a:schemeClr val="tx1"/>
          </a:solidFill>
          <a:ln>
            <a:noFill/>
          </a:ln>
        </p:spPr>
      </p:pic>
      <p:sp>
        <p:nvSpPr>
          <p:cNvPr id="2" name="TextBox 1">
            <a:extLst>
              <a:ext uri="{FF2B5EF4-FFF2-40B4-BE49-F238E27FC236}">
                <a16:creationId xmlns:a16="http://schemas.microsoft.com/office/drawing/2014/main" id="{2D2A04F0-78A2-D5C8-832A-716625B6928E}"/>
              </a:ext>
            </a:extLst>
          </p:cNvPr>
          <p:cNvSpPr txBox="1"/>
          <p:nvPr/>
        </p:nvSpPr>
        <p:spPr>
          <a:xfrm>
            <a:off x="903285" y="53627"/>
            <a:ext cx="10385425" cy="769441"/>
          </a:xfrm>
          <a:prstGeom prst="rect">
            <a:avLst/>
          </a:prstGeom>
          <a:noFill/>
        </p:spPr>
        <p:txBody>
          <a:bodyPr wrap="square" rtlCol="0">
            <a:spAutoFit/>
          </a:bodyPr>
          <a:lstStyle/>
          <a:p>
            <a:pPr algn="ctr"/>
            <a:r>
              <a:rPr lang="en-GB" sz="4400" dirty="0">
                <a:solidFill>
                  <a:srgbClr val="FFFF00"/>
                </a:solidFill>
              </a:rPr>
              <a:t>Interactions of light with a surface </a:t>
            </a:r>
          </a:p>
        </p:txBody>
      </p:sp>
      <p:sp>
        <p:nvSpPr>
          <p:cNvPr id="4" name="TextBox 10">
            <a:extLst>
              <a:ext uri="{FF2B5EF4-FFF2-40B4-BE49-F238E27FC236}">
                <a16:creationId xmlns:a16="http://schemas.microsoft.com/office/drawing/2014/main" id="{F2D8F08D-3CBF-26CF-D46B-D41A42371B9F}"/>
              </a:ext>
            </a:extLst>
          </p:cNvPr>
          <p:cNvSpPr txBox="1">
            <a:spLocks noChangeArrowheads="1"/>
          </p:cNvSpPr>
          <p:nvPr/>
        </p:nvSpPr>
        <p:spPr bwMode="auto">
          <a:xfrm>
            <a:off x="5332564" y="3728347"/>
            <a:ext cx="1526869"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b="1" dirty="0">
                <a:latin typeface="+mn-lt"/>
              </a:rPr>
              <a:t>Absorption</a:t>
            </a:r>
          </a:p>
          <a:p>
            <a:pPr algn="ctr">
              <a:lnSpc>
                <a:spcPct val="100000"/>
              </a:lnSpc>
              <a:spcBef>
                <a:spcPct val="0"/>
              </a:spcBef>
              <a:buFontTx/>
              <a:buNone/>
            </a:pPr>
            <a:endParaRPr lang="en-US" altLang="en-US" sz="1800" b="1" dirty="0">
              <a:latin typeface="+mn-lt"/>
            </a:endParaRPr>
          </a:p>
        </p:txBody>
      </p:sp>
      <p:sp>
        <p:nvSpPr>
          <p:cNvPr id="3" name="Star: 5 Points 2">
            <a:extLst>
              <a:ext uri="{FF2B5EF4-FFF2-40B4-BE49-F238E27FC236}">
                <a16:creationId xmlns:a16="http://schemas.microsoft.com/office/drawing/2014/main" id="{B456FD63-F3AD-300E-0B3F-F1106F48FAB1}"/>
              </a:ext>
            </a:extLst>
          </p:cNvPr>
          <p:cNvSpPr/>
          <p:nvPr/>
        </p:nvSpPr>
        <p:spPr>
          <a:xfrm>
            <a:off x="5498122" y="4061325"/>
            <a:ext cx="422031" cy="40403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tar: 5 Points 4">
            <a:extLst>
              <a:ext uri="{FF2B5EF4-FFF2-40B4-BE49-F238E27FC236}">
                <a16:creationId xmlns:a16="http://schemas.microsoft.com/office/drawing/2014/main" id="{B718D3CC-B8FA-AF1C-B7D6-6DFA03D0DD50}"/>
              </a:ext>
            </a:extLst>
          </p:cNvPr>
          <p:cNvSpPr/>
          <p:nvPr/>
        </p:nvSpPr>
        <p:spPr>
          <a:xfrm>
            <a:off x="3012831" y="4172659"/>
            <a:ext cx="422031" cy="40403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tar: 5 Points 5">
            <a:extLst>
              <a:ext uri="{FF2B5EF4-FFF2-40B4-BE49-F238E27FC236}">
                <a16:creationId xmlns:a16="http://schemas.microsoft.com/office/drawing/2014/main" id="{442C63F0-73F7-77C1-10B5-36F233871063}"/>
              </a:ext>
            </a:extLst>
          </p:cNvPr>
          <p:cNvSpPr/>
          <p:nvPr/>
        </p:nvSpPr>
        <p:spPr>
          <a:xfrm>
            <a:off x="8698689" y="1415985"/>
            <a:ext cx="422031" cy="40403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DC17D2E-B971-3D65-8DC9-05E10C53BAE1}"/>
              </a:ext>
            </a:extLst>
          </p:cNvPr>
          <p:cNvSpPr txBox="1"/>
          <p:nvPr/>
        </p:nvSpPr>
        <p:spPr>
          <a:xfrm>
            <a:off x="9812585" y="866025"/>
            <a:ext cx="2246289" cy="2862322"/>
          </a:xfrm>
          <a:prstGeom prst="rect">
            <a:avLst/>
          </a:prstGeom>
          <a:noFill/>
        </p:spPr>
        <p:txBody>
          <a:bodyPr wrap="square">
            <a:spAutoFit/>
          </a:bodyPr>
          <a:lstStyle/>
          <a:p>
            <a:pPr algn="ctr"/>
            <a:r>
              <a:rPr lang="en-GB" sz="2000" b="1" dirty="0">
                <a:solidFill>
                  <a:schemeClr val="bg1"/>
                </a:solidFill>
                <a:latin typeface="+mn-lt"/>
              </a:rPr>
              <a:t>Refractive Index </a:t>
            </a:r>
          </a:p>
          <a:p>
            <a:pPr algn="ctr"/>
            <a:r>
              <a:rPr lang="en-GB" sz="2000" dirty="0">
                <a:solidFill>
                  <a:schemeClr val="bg1"/>
                </a:solidFill>
                <a:latin typeface="+mn-lt"/>
              </a:rPr>
              <a:t>Is a measure of how much light is bent as it passes through a material</a:t>
            </a:r>
          </a:p>
          <a:p>
            <a:pPr algn="ctr"/>
            <a:endParaRPr lang="en-GB" sz="2000" dirty="0">
              <a:solidFill>
                <a:schemeClr val="bg1"/>
              </a:solidFill>
              <a:latin typeface="+mn-lt"/>
            </a:endParaRPr>
          </a:p>
          <a:p>
            <a:pPr algn="ctr"/>
            <a:r>
              <a:rPr lang="en-GB" sz="2000" dirty="0">
                <a:solidFill>
                  <a:schemeClr val="bg1"/>
                </a:solidFill>
                <a:latin typeface="+mn-lt"/>
              </a:rPr>
              <a:t>Angle of incidence vs. angle of refraction </a:t>
            </a:r>
          </a:p>
        </p:txBody>
      </p:sp>
      <p:sp>
        <p:nvSpPr>
          <p:cNvPr id="9" name="TextBox 8">
            <a:extLst>
              <a:ext uri="{FF2B5EF4-FFF2-40B4-BE49-F238E27FC236}">
                <a16:creationId xmlns:a16="http://schemas.microsoft.com/office/drawing/2014/main" id="{020A27C6-67D5-61C2-ED67-BBEE586BF0B0}"/>
              </a:ext>
            </a:extLst>
          </p:cNvPr>
          <p:cNvSpPr txBox="1"/>
          <p:nvPr/>
        </p:nvSpPr>
        <p:spPr>
          <a:xfrm>
            <a:off x="7069498" y="2105915"/>
            <a:ext cx="2051222" cy="646331"/>
          </a:xfrm>
          <a:prstGeom prst="rect">
            <a:avLst/>
          </a:prstGeom>
          <a:noFill/>
        </p:spPr>
        <p:txBody>
          <a:bodyPr wrap="square" rtlCol="0">
            <a:spAutoFit/>
          </a:bodyPr>
          <a:lstStyle/>
          <a:p>
            <a:r>
              <a:rPr lang="en-GB" dirty="0">
                <a:latin typeface="+mn-lt"/>
              </a:rPr>
              <a:t>Angle of </a:t>
            </a:r>
          </a:p>
          <a:p>
            <a:r>
              <a:rPr lang="en-GB" dirty="0">
                <a:latin typeface="+mn-lt"/>
              </a:rPr>
              <a:t>incidence</a:t>
            </a:r>
          </a:p>
        </p:txBody>
      </p:sp>
      <p:cxnSp>
        <p:nvCxnSpPr>
          <p:cNvPr id="11" name="Straight Connector 10">
            <a:extLst>
              <a:ext uri="{FF2B5EF4-FFF2-40B4-BE49-F238E27FC236}">
                <a16:creationId xmlns:a16="http://schemas.microsoft.com/office/drawing/2014/main" id="{877188FC-88CD-3287-8213-9A6683550B9E}"/>
              </a:ext>
            </a:extLst>
          </p:cNvPr>
          <p:cNvCxnSpPr>
            <a:cxnSpLocks/>
          </p:cNvCxnSpPr>
          <p:nvPr/>
        </p:nvCxnSpPr>
        <p:spPr>
          <a:xfrm>
            <a:off x="8487350" y="1694661"/>
            <a:ext cx="0" cy="118329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E4C2A792-26D6-38FF-7EC2-A93530AA0FB9}"/>
                  </a:ext>
                </a:extLst>
              </p14:cNvPr>
              <p14:cNvContentPartPr/>
              <p14:nvPr/>
            </p14:nvContentPartPr>
            <p14:xfrm>
              <a:off x="8266359" y="2260372"/>
              <a:ext cx="196560" cy="62640"/>
            </p14:xfrm>
          </p:contentPart>
        </mc:Choice>
        <mc:Fallback xmlns="">
          <p:pic>
            <p:nvPicPr>
              <p:cNvPr id="13" name="Ink 12">
                <a:extLst>
                  <a:ext uri="{FF2B5EF4-FFF2-40B4-BE49-F238E27FC236}">
                    <a16:creationId xmlns:a16="http://schemas.microsoft.com/office/drawing/2014/main" id="{E4C2A792-26D6-38FF-7EC2-A93530AA0FB9}"/>
                  </a:ext>
                </a:extLst>
              </p:cNvPr>
              <p:cNvPicPr/>
              <p:nvPr/>
            </p:nvPicPr>
            <p:blipFill>
              <a:blip r:embed="rId5"/>
              <a:stretch>
                <a:fillRect/>
              </a:stretch>
            </p:blipFill>
            <p:spPr>
              <a:xfrm>
                <a:off x="8262039" y="2256052"/>
                <a:ext cx="205200" cy="71280"/>
              </a:xfrm>
              <a:prstGeom prst="rect">
                <a:avLst/>
              </a:prstGeom>
            </p:spPr>
          </p:pic>
        </mc:Fallback>
      </mc:AlternateContent>
      <p:cxnSp>
        <p:nvCxnSpPr>
          <p:cNvPr id="14" name="Straight Connector 13">
            <a:extLst>
              <a:ext uri="{FF2B5EF4-FFF2-40B4-BE49-F238E27FC236}">
                <a16:creationId xmlns:a16="http://schemas.microsoft.com/office/drawing/2014/main" id="{B621AFBB-F880-2F95-3C10-145446C4D5AF}"/>
              </a:ext>
            </a:extLst>
          </p:cNvPr>
          <p:cNvCxnSpPr>
            <a:cxnSpLocks/>
          </p:cNvCxnSpPr>
          <p:nvPr/>
        </p:nvCxnSpPr>
        <p:spPr>
          <a:xfrm>
            <a:off x="8487350" y="2545054"/>
            <a:ext cx="0" cy="118329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0DFE3906-8048-DB91-CBE4-FEA62643AA17}"/>
                  </a:ext>
                </a:extLst>
              </p14:cNvPr>
              <p14:cNvContentPartPr/>
              <p14:nvPr/>
            </p14:nvContentPartPr>
            <p14:xfrm>
              <a:off x="8501079" y="3130852"/>
              <a:ext cx="276120" cy="119160"/>
            </p14:xfrm>
          </p:contentPart>
        </mc:Choice>
        <mc:Fallback xmlns="">
          <p:pic>
            <p:nvPicPr>
              <p:cNvPr id="15" name="Ink 14">
                <a:extLst>
                  <a:ext uri="{FF2B5EF4-FFF2-40B4-BE49-F238E27FC236}">
                    <a16:creationId xmlns:a16="http://schemas.microsoft.com/office/drawing/2014/main" id="{0DFE3906-8048-DB91-CBE4-FEA62643AA17}"/>
                  </a:ext>
                </a:extLst>
              </p:cNvPr>
              <p:cNvPicPr/>
              <p:nvPr/>
            </p:nvPicPr>
            <p:blipFill>
              <a:blip r:embed="rId7"/>
              <a:stretch>
                <a:fillRect/>
              </a:stretch>
            </p:blipFill>
            <p:spPr>
              <a:xfrm>
                <a:off x="8496759" y="3126532"/>
                <a:ext cx="284760" cy="127800"/>
              </a:xfrm>
              <a:prstGeom prst="rect">
                <a:avLst/>
              </a:prstGeom>
            </p:spPr>
          </p:pic>
        </mc:Fallback>
      </mc:AlternateContent>
      <p:sp>
        <p:nvSpPr>
          <p:cNvPr id="16" name="TextBox 15">
            <a:extLst>
              <a:ext uri="{FF2B5EF4-FFF2-40B4-BE49-F238E27FC236}">
                <a16:creationId xmlns:a16="http://schemas.microsoft.com/office/drawing/2014/main" id="{6A8E9B98-863E-FF16-55DF-CCF9E085AA0C}"/>
              </a:ext>
            </a:extLst>
          </p:cNvPr>
          <p:cNvSpPr txBox="1"/>
          <p:nvPr/>
        </p:nvSpPr>
        <p:spPr>
          <a:xfrm>
            <a:off x="7339028" y="3066797"/>
            <a:ext cx="2051222" cy="646331"/>
          </a:xfrm>
          <a:prstGeom prst="rect">
            <a:avLst/>
          </a:prstGeom>
          <a:noFill/>
        </p:spPr>
        <p:txBody>
          <a:bodyPr wrap="square" rtlCol="0">
            <a:spAutoFit/>
          </a:bodyPr>
          <a:lstStyle/>
          <a:p>
            <a:r>
              <a:rPr lang="en-GB" dirty="0">
                <a:latin typeface="+mn-lt"/>
              </a:rPr>
              <a:t>Angle of </a:t>
            </a:r>
          </a:p>
          <a:p>
            <a:r>
              <a:rPr lang="en-GB" dirty="0">
                <a:latin typeface="+mn-lt"/>
              </a:rPr>
              <a:t>refraction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602" name="Content Placeholder 6">
            <a:extLst>
              <a:ext uri="{FF2B5EF4-FFF2-40B4-BE49-F238E27FC236}">
                <a16:creationId xmlns:a16="http://schemas.microsoft.com/office/drawing/2014/main" id="{5693197B-7345-81D6-266B-4B2FA1A1E3DF}"/>
              </a:ext>
            </a:extLst>
          </p:cNvPr>
          <p:cNvPicPr>
            <a:picLocks noGrp="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33256" y="1197599"/>
            <a:ext cx="11325488" cy="5184185"/>
          </a:xfrm>
        </p:spPr>
      </p:pic>
      <p:pic>
        <p:nvPicPr>
          <p:cNvPr id="25604" name="Picture 6">
            <a:extLst>
              <a:ext uri="{FF2B5EF4-FFF2-40B4-BE49-F238E27FC236}">
                <a16:creationId xmlns:a16="http://schemas.microsoft.com/office/drawing/2014/main" id="{9027BF3E-B4F7-8F6E-5B90-3579305216E0}"/>
              </a:ext>
            </a:extLst>
          </p:cNvPr>
          <p:cNvPicPr>
            <a:picLocks noChangeAspect="1"/>
          </p:cNvPicPr>
          <p:nvPr/>
        </p:nvPicPr>
        <p:blipFill>
          <a:blip r:embed="rId4">
            <a:extLst>
              <a:ext uri="{28A0092B-C50C-407E-A947-70E740481C1C}">
                <a14:useLocalDpi xmlns:a14="http://schemas.microsoft.com/office/drawing/2010/main" val="0"/>
              </a:ext>
            </a:extLst>
          </a:blip>
          <a:srcRect l="32002" t="45851" r="33041"/>
          <a:stretch>
            <a:fillRect/>
          </a:stretch>
        </p:blipFill>
        <p:spPr bwMode="auto">
          <a:xfrm>
            <a:off x="350837" y="887411"/>
            <a:ext cx="1715987" cy="215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6">
            <a:extLst>
              <a:ext uri="{FF2B5EF4-FFF2-40B4-BE49-F238E27FC236}">
                <a16:creationId xmlns:a16="http://schemas.microsoft.com/office/drawing/2014/main" id="{540B0924-2044-1912-D06F-1B65ADF554B3}"/>
              </a:ext>
            </a:extLst>
          </p:cNvPr>
          <p:cNvPicPr>
            <a:picLocks noChangeAspect="1"/>
          </p:cNvPicPr>
          <p:nvPr/>
        </p:nvPicPr>
        <p:blipFill>
          <a:blip r:embed="rId4">
            <a:extLst>
              <a:ext uri="{28A0092B-C50C-407E-A947-70E740481C1C}">
                <a14:useLocalDpi xmlns:a14="http://schemas.microsoft.com/office/drawing/2010/main" val="0"/>
              </a:ext>
            </a:extLst>
          </a:blip>
          <a:srcRect l="66959" b="52725"/>
          <a:stretch>
            <a:fillRect/>
          </a:stretch>
        </p:blipFill>
        <p:spPr bwMode="auto">
          <a:xfrm>
            <a:off x="10178720" y="887411"/>
            <a:ext cx="1703440" cy="215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a:extLst>
              <a:ext uri="{FF2B5EF4-FFF2-40B4-BE49-F238E27FC236}">
                <a16:creationId xmlns:a16="http://schemas.microsoft.com/office/drawing/2014/main" id="{83569B51-407F-02B2-D8D4-7B696DD053F5}"/>
              </a:ext>
            </a:extLst>
          </p:cNvPr>
          <p:cNvPicPr>
            <a:picLocks noChangeAspect="1"/>
          </p:cNvPicPr>
          <p:nvPr/>
        </p:nvPicPr>
        <p:blipFill>
          <a:blip r:embed="rId4">
            <a:extLst>
              <a:ext uri="{28A0092B-C50C-407E-A947-70E740481C1C}">
                <a14:useLocalDpi xmlns:a14="http://schemas.microsoft.com/office/drawing/2010/main" val="0"/>
              </a:ext>
            </a:extLst>
          </a:blip>
          <a:srcRect t="46919" r="67130"/>
          <a:stretch>
            <a:fillRect/>
          </a:stretch>
        </p:blipFill>
        <p:spPr bwMode="auto">
          <a:xfrm>
            <a:off x="338291" y="4271855"/>
            <a:ext cx="1715986" cy="215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descr="Dispersion (optics) - Wikipedia">
            <a:extLst>
              <a:ext uri="{FF2B5EF4-FFF2-40B4-BE49-F238E27FC236}">
                <a16:creationId xmlns:a16="http://schemas.microsoft.com/office/drawing/2014/main" id="{F4BB2F95-E000-F417-6193-F8F81F077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5791" y="4386972"/>
            <a:ext cx="1676369" cy="158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Box 10">
            <a:extLst>
              <a:ext uri="{FF2B5EF4-FFF2-40B4-BE49-F238E27FC236}">
                <a16:creationId xmlns:a16="http://schemas.microsoft.com/office/drawing/2014/main" id="{BDF03308-CBBB-9CEA-27CC-CD8CD66CE429}"/>
              </a:ext>
            </a:extLst>
          </p:cNvPr>
          <p:cNvSpPr txBox="1">
            <a:spLocks noChangeArrowheads="1"/>
          </p:cNvSpPr>
          <p:nvPr/>
        </p:nvSpPr>
        <p:spPr bwMode="auto">
          <a:xfrm>
            <a:off x="680725" y="910235"/>
            <a:ext cx="110490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400" b="1" dirty="0">
                <a:latin typeface="+mn-lt"/>
              </a:rPr>
              <a:t>Absorption</a:t>
            </a:r>
          </a:p>
        </p:txBody>
      </p:sp>
      <p:sp>
        <p:nvSpPr>
          <p:cNvPr id="7" name="TextBox 6">
            <a:extLst>
              <a:ext uri="{FF2B5EF4-FFF2-40B4-BE49-F238E27FC236}">
                <a16:creationId xmlns:a16="http://schemas.microsoft.com/office/drawing/2014/main" id="{62F04933-CCFC-A523-B876-08C489D4F389}"/>
              </a:ext>
            </a:extLst>
          </p:cNvPr>
          <p:cNvSpPr txBox="1"/>
          <p:nvPr/>
        </p:nvSpPr>
        <p:spPr>
          <a:xfrm>
            <a:off x="409433" y="117971"/>
            <a:ext cx="11627893" cy="769441"/>
          </a:xfrm>
          <a:prstGeom prst="rect">
            <a:avLst/>
          </a:prstGeom>
          <a:noFill/>
        </p:spPr>
        <p:txBody>
          <a:bodyPr wrap="square" rtlCol="0">
            <a:spAutoFit/>
          </a:bodyPr>
          <a:lstStyle/>
          <a:p>
            <a:pPr algn="ctr"/>
            <a:r>
              <a:rPr lang="en-GB" sz="4400" dirty="0">
                <a:solidFill>
                  <a:srgbClr val="FFFF00"/>
                </a:solidFill>
              </a:rPr>
              <a:t>Interactions of light with a surface for microscopy </a:t>
            </a:r>
          </a:p>
        </p:txBody>
      </p:sp>
      <p:pic>
        <p:nvPicPr>
          <p:cNvPr id="2" name="Picture 1">
            <a:extLst>
              <a:ext uri="{FF2B5EF4-FFF2-40B4-BE49-F238E27FC236}">
                <a16:creationId xmlns:a16="http://schemas.microsoft.com/office/drawing/2014/main" id="{DCDF7CBC-058A-119A-4E4B-B12ADC2D3389}"/>
              </a:ext>
            </a:extLst>
          </p:cNvPr>
          <p:cNvPicPr>
            <a:picLocks noChangeAspect="1"/>
          </p:cNvPicPr>
          <p:nvPr/>
        </p:nvPicPr>
        <p:blipFill>
          <a:blip r:embed="rId6"/>
          <a:stretch>
            <a:fillRect/>
          </a:stretch>
        </p:blipFill>
        <p:spPr>
          <a:xfrm>
            <a:off x="7817668" y="2833065"/>
            <a:ext cx="833963" cy="1088304"/>
          </a:xfrm>
          <a:prstGeom prst="rect">
            <a:avLst/>
          </a:prstGeom>
        </p:spPr>
      </p:pic>
      <p:pic>
        <p:nvPicPr>
          <p:cNvPr id="3" name="Picture 2">
            <a:extLst>
              <a:ext uri="{FF2B5EF4-FFF2-40B4-BE49-F238E27FC236}">
                <a16:creationId xmlns:a16="http://schemas.microsoft.com/office/drawing/2014/main" id="{7C87E3F0-B2FE-1105-AA38-45D7BD7C3F9C}"/>
              </a:ext>
            </a:extLst>
          </p:cNvPr>
          <p:cNvPicPr>
            <a:picLocks noChangeAspect="1"/>
          </p:cNvPicPr>
          <p:nvPr/>
        </p:nvPicPr>
        <p:blipFill>
          <a:blip r:embed="rId7"/>
          <a:stretch>
            <a:fillRect/>
          </a:stretch>
        </p:blipFill>
        <p:spPr>
          <a:xfrm flipH="1">
            <a:off x="8734049" y="2833065"/>
            <a:ext cx="833963" cy="956626"/>
          </a:xfrm>
          <a:prstGeom prst="rect">
            <a:avLst/>
          </a:prstGeom>
        </p:spPr>
      </p:pic>
      <p:sp>
        <p:nvSpPr>
          <p:cNvPr id="4" name="Arrow: Right 3">
            <a:extLst>
              <a:ext uri="{FF2B5EF4-FFF2-40B4-BE49-F238E27FC236}">
                <a16:creationId xmlns:a16="http://schemas.microsoft.com/office/drawing/2014/main" id="{6282A0D7-CCD3-CB95-B53C-A133DAC08152}"/>
              </a:ext>
            </a:extLst>
          </p:cNvPr>
          <p:cNvSpPr/>
          <p:nvPr/>
        </p:nvSpPr>
        <p:spPr>
          <a:xfrm>
            <a:off x="5398477" y="4271855"/>
            <a:ext cx="931985" cy="35289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124E0323-E272-15B2-DB8F-694B650E1775}"/>
              </a:ext>
            </a:extLst>
          </p:cNvPr>
          <p:cNvSpPr/>
          <p:nvPr/>
        </p:nvSpPr>
        <p:spPr>
          <a:xfrm rot="5766558">
            <a:off x="6455872" y="3347586"/>
            <a:ext cx="931985" cy="35289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B7A2471B-6945-6FF8-D3CE-BD36DD69B713}"/>
              </a:ext>
            </a:extLst>
          </p:cNvPr>
          <p:cNvSpPr/>
          <p:nvPr/>
        </p:nvSpPr>
        <p:spPr>
          <a:xfrm rot="2295157">
            <a:off x="5084884" y="3441628"/>
            <a:ext cx="931985" cy="35289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E7F6EA-A681-8F3D-7650-00B20B34F9FC}"/>
              </a:ext>
            </a:extLst>
          </p:cNvPr>
          <p:cNvPicPr>
            <a:picLocks noChangeAspect="1"/>
          </p:cNvPicPr>
          <p:nvPr/>
        </p:nvPicPr>
        <p:blipFill>
          <a:blip r:embed="rId2"/>
          <a:stretch>
            <a:fillRect/>
          </a:stretch>
        </p:blipFill>
        <p:spPr>
          <a:xfrm>
            <a:off x="928157" y="1338516"/>
            <a:ext cx="10578920" cy="5049671"/>
          </a:xfrm>
          <a:prstGeom prst="rect">
            <a:avLst/>
          </a:prstGeom>
        </p:spPr>
      </p:pic>
      <p:sp>
        <p:nvSpPr>
          <p:cNvPr id="6" name="Rounded Rectangle 4">
            <a:extLst>
              <a:ext uri="{FF2B5EF4-FFF2-40B4-BE49-F238E27FC236}">
                <a16:creationId xmlns:a16="http://schemas.microsoft.com/office/drawing/2014/main" id="{BA2A6765-4815-D9DC-2052-2171D567C288}"/>
              </a:ext>
            </a:extLst>
          </p:cNvPr>
          <p:cNvSpPr txBox="1"/>
          <p:nvPr/>
        </p:nvSpPr>
        <p:spPr bwMode="auto">
          <a:xfrm>
            <a:off x="1121652" y="128588"/>
            <a:ext cx="10385425" cy="1189037"/>
          </a:xfrm>
          <a:prstGeom prst="rect">
            <a:avLst/>
          </a:prstGeom>
        </p:spPr>
        <p:style>
          <a:lnRef idx="0">
            <a:scrgbClr r="0" g="0" b="0"/>
          </a:lnRef>
          <a:fillRef idx="0">
            <a:scrgbClr r="0" g="0" b="0"/>
          </a:fillRef>
          <a:effectRef idx="0">
            <a:scrgbClr r="0" g="0" b="0"/>
          </a:effectRef>
          <a:fontRef idx="minor">
            <a:schemeClr val="lt1"/>
          </a:fontRef>
        </p:style>
        <p:txBody>
          <a:bodyPr lIns="209550" tIns="209550" rIns="209550" bIns="209550" spcCol="1270" anchor="ctr"/>
          <a:lstStyle/>
          <a:p>
            <a:pPr defTabSz="2444750">
              <a:lnSpc>
                <a:spcPct val="90000"/>
              </a:lnSpc>
              <a:spcAft>
                <a:spcPct val="35000"/>
              </a:spcAft>
              <a:defRPr/>
            </a:pPr>
            <a:r>
              <a:rPr lang="en-US" sz="4800" dirty="0">
                <a:solidFill>
                  <a:srgbClr val="FFFF00"/>
                </a:solidFill>
              </a:rPr>
              <a:t>Absorption, Refraction &amp; Dispersion</a:t>
            </a:r>
          </a:p>
        </p:txBody>
      </p:sp>
      <p:sp>
        <p:nvSpPr>
          <p:cNvPr id="7" name="TextBox 1">
            <a:extLst>
              <a:ext uri="{FF2B5EF4-FFF2-40B4-BE49-F238E27FC236}">
                <a16:creationId xmlns:a16="http://schemas.microsoft.com/office/drawing/2014/main" id="{D93FB6DE-3620-B318-1733-CE089B487AE9}"/>
              </a:ext>
            </a:extLst>
          </p:cNvPr>
          <p:cNvSpPr txBox="1">
            <a:spLocks noChangeArrowheads="1"/>
          </p:cNvSpPr>
          <p:nvPr/>
        </p:nvSpPr>
        <p:spPr bwMode="auto">
          <a:xfrm>
            <a:off x="1967813" y="5126226"/>
            <a:ext cx="15192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400" dirty="0">
                <a:latin typeface="+mn-lt"/>
              </a:rPr>
              <a:t>Light source</a:t>
            </a:r>
          </a:p>
        </p:txBody>
      </p:sp>
      <p:sp>
        <p:nvSpPr>
          <p:cNvPr id="8" name="Text Box 19">
            <a:extLst>
              <a:ext uri="{FF2B5EF4-FFF2-40B4-BE49-F238E27FC236}">
                <a16:creationId xmlns:a16="http://schemas.microsoft.com/office/drawing/2014/main" id="{97965089-2B73-15F2-590D-4CFD4FD43F92}"/>
              </a:ext>
            </a:extLst>
          </p:cNvPr>
          <p:cNvSpPr txBox="1">
            <a:spLocks noChangeArrowheads="1"/>
          </p:cNvSpPr>
          <p:nvPr/>
        </p:nvSpPr>
        <p:spPr bwMode="auto">
          <a:xfrm>
            <a:off x="6580479" y="1809418"/>
            <a:ext cx="3352800" cy="1200329"/>
          </a:xfrm>
          <a:prstGeom prst="rect">
            <a:avLst/>
          </a:prstGeom>
          <a:noFill/>
          <a:ln>
            <a:noFill/>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r>
              <a:rPr lang="en-US" altLang="en-US" sz="2400" dirty="0">
                <a:solidFill>
                  <a:srgbClr val="FF0000"/>
                </a:solidFill>
                <a:latin typeface="+mn-lt"/>
              </a:rPr>
              <a:t>Short wavelengths are “bent” more than long wavelengths</a:t>
            </a:r>
          </a:p>
        </p:txBody>
      </p:sp>
      <p:sp>
        <p:nvSpPr>
          <p:cNvPr id="9" name="Text Box 18">
            <a:extLst>
              <a:ext uri="{FF2B5EF4-FFF2-40B4-BE49-F238E27FC236}">
                <a16:creationId xmlns:a16="http://schemas.microsoft.com/office/drawing/2014/main" id="{74EF1B59-7A1E-68ED-0649-C85CE639BAB3}"/>
              </a:ext>
            </a:extLst>
          </p:cNvPr>
          <p:cNvSpPr txBox="1">
            <a:spLocks noChangeArrowheads="1"/>
          </p:cNvSpPr>
          <p:nvPr/>
        </p:nvSpPr>
        <p:spPr bwMode="auto">
          <a:xfrm>
            <a:off x="1669437" y="2967335"/>
            <a:ext cx="1640193" cy="461665"/>
          </a:xfrm>
          <a:prstGeom prst="rect">
            <a:avLst/>
          </a:prstGeom>
          <a:noFill/>
          <a:ln w="12699">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i="1" dirty="0">
                <a:solidFill>
                  <a:srgbClr val="FF0000"/>
                </a:solidFill>
                <a:latin typeface="+mn-lt"/>
              </a:rPr>
              <a:t>Absorption</a:t>
            </a:r>
          </a:p>
        </p:txBody>
      </p:sp>
      <p:sp>
        <p:nvSpPr>
          <p:cNvPr id="10" name="Text Box 18">
            <a:extLst>
              <a:ext uri="{FF2B5EF4-FFF2-40B4-BE49-F238E27FC236}">
                <a16:creationId xmlns:a16="http://schemas.microsoft.com/office/drawing/2014/main" id="{8DD4D437-5FAB-1571-0400-A018CDDF29CE}"/>
              </a:ext>
            </a:extLst>
          </p:cNvPr>
          <p:cNvSpPr txBox="1">
            <a:spLocks noChangeArrowheads="1"/>
          </p:cNvSpPr>
          <p:nvPr/>
        </p:nvSpPr>
        <p:spPr bwMode="auto">
          <a:xfrm>
            <a:off x="3717679" y="1926783"/>
            <a:ext cx="15510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i="1" dirty="0">
                <a:solidFill>
                  <a:srgbClr val="FF0000"/>
                </a:solidFill>
                <a:latin typeface="+mn-lt"/>
              </a:rPr>
              <a:t>Refraction</a:t>
            </a:r>
          </a:p>
        </p:txBody>
      </p:sp>
      <p:cxnSp>
        <p:nvCxnSpPr>
          <p:cNvPr id="11" name="Straight Arrow Connector 10">
            <a:extLst>
              <a:ext uri="{FF2B5EF4-FFF2-40B4-BE49-F238E27FC236}">
                <a16:creationId xmlns:a16="http://schemas.microsoft.com/office/drawing/2014/main" id="{0C0DE988-C096-106F-DAFC-CCAE25994CB8}"/>
              </a:ext>
            </a:extLst>
          </p:cNvPr>
          <p:cNvCxnSpPr>
            <a:cxnSpLocks/>
          </p:cNvCxnSpPr>
          <p:nvPr/>
        </p:nvCxnSpPr>
        <p:spPr>
          <a:xfrm>
            <a:off x="3309630" y="3268945"/>
            <a:ext cx="1223269" cy="513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
            <a:extLst>
              <a:ext uri="{FF2B5EF4-FFF2-40B4-BE49-F238E27FC236}">
                <a16:creationId xmlns:a16="http://schemas.microsoft.com/office/drawing/2014/main" id="{0DEE3ADE-9DBC-41F9-CF2D-8405DEA345EE}"/>
              </a:ext>
            </a:extLst>
          </p:cNvPr>
          <p:cNvSpPr txBox="1">
            <a:spLocks noChangeArrowheads="1"/>
          </p:cNvSpPr>
          <p:nvPr/>
        </p:nvSpPr>
        <p:spPr bwMode="auto">
          <a:xfrm>
            <a:off x="2712243" y="6327690"/>
            <a:ext cx="67675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GB" altLang="en-US" sz="2800" dirty="0">
                <a:solidFill>
                  <a:srgbClr val="FFFF00"/>
                </a:solidFill>
              </a:rPr>
              <a:t>How does this relate to what colours we see?</a:t>
            </a:r>
          </a:p>
        </p:txBody>
      </p:sp>
      <p:cxnSp>
        <p:nvCxnSpPr>
          <p:cNvPr id="14" name="Straight Arrow Connector 13">
            <a:extLst>
              <a:ext uri="{FF2B5EF4-FFF2-40B4-BE49-F238E27FC236}">
                <a16:creationId xmlns:a16="http://schemas.microsoft.com/office/drawing/2014/main" id="{C3516433-A854-AC40-55C8-3D34A709E0C2}"/>
              </a:ext>
            </a:extLst>
          </p:cNvPr>
          <p:cNvCxnSpPr>
            <a:cxnSpLocks/>
          </p:cNvCxnSpPr>
          <p:nvPr/>
        </p:nvCxnSpPr>
        <p:spPr>
          <a:xfrm>
            <a:off x="4885899" y="2461515"/>
            <a:ext cx="644909" cy="9674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 Box 18">
            <a:extLst>
              <a:ext uri="{FF2B5EF4-FFF2-40B4-BE49-F238E27FC236}">
                <a16:creationId xmlns:a16="http://schemas.microsoft.com/office/drawing/2014/main" id="{065E981B-7583-2AB6-F4F7-6C15FFD00FC3}"/>
              </a:ext>
            </a:extLst>
          </p:cNvPr>
          <p:cNvSpPr txBox="1">
            <a:spLocks noChangeArrowheads="1"/>
          </p:cNvSpPr>
          <p:nvPr/>
        </p:nvSpPr>
        <p:spPr bwMode="auto">
          <a:xfrm>
            <a:off x="8256879" y="5404235"/>
            <a:ext cx="16115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i="1" dirty="0">
                <a:solidFill>
                  <a:srgbClr val="FF0000"/>
                </a:solidFill>
                <a:latin typeface="+mn-lt"/>
              </a:rPr>
              <a:t>Dispersion</a:t>
            </a:r>
          </a:p>
        </p:txBody>
      </p:sp>
    </p:spTree>
    <p:extLst>
      <p:ext uri="{BB962C8B-B14F-4D97-AF65-F5344CB8AC3E}">
        <p14:creationId xmlns:p14="http://schemas.microsoft.com/office/powerpoint/2010/main" val="170433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ounded Rectangle 4">
            <a:extLst>
              <a:ext uri="{FF2B5EF4-FFF2-40B4-BE49-F238E27FC236}">
                <a16:creationId xmlns:a16="http://schemas.microsoft.com/office/drawing/2014/main" id="{035BB647-810A-50A2-BA4A-1A56FECFF023}"/>
              </a:ext>
            </a:extLst>
          </p:cNvPr>
          <p:cNvSpPr txBox="1"/>
          <p:nvPr/>
        </p:nvSpPr>
        <p:spPr bwMode="auto">
          <a:xfrm>
            <a:off x="8393373" y="3429000"/>
            <a:ext cx="12411833" cy="1189037"/>
          </a:xfrm>
          <a:prstGeom prst="rect">
            <a:avLst/>
          </a:prstGeom>
        </p:spPr>
        <p:style>
          <a:lnRef idx="0">
            <a:scrgbClr r="0" g="0" b="0"/>
          </a:lnRef>
          <a:fillRef idx="0">
            <a:scrgbClr r="0" g="0" b="0"/>
          </a:fillRef>
          <a:effectRef idx="0">
            <a:scrgbClr r="0" g="0" b="0"/>
          </a:effectRef>
          <a:fontRef idx="minor">
            <a:schemeClr val="lt1"/>
          </a:fontRef>
        </p:style>
        <p:txBody>
          <a:bodyPr lIns="209550" tIns="209550" rIns="209550" bIns="209550" spcCol="1270" anchor="ctr"/>
          <a:lstStyle/>
          <a:p>
            <a:pPr defTabSz="2444750">
              <a:lnSpc>
                <a:spcPct val="90000"/>
              </a:lnSpc>
              <a:spcAft>
                <a:spcPct val="35000"/>
              </a:spcAft>
              <a:defRPr/>
            </a:pPr>
            <a:r>
              <a:rPr lang="en-US" sz="2800" dirty="0">
                <a:solidFill>
                  <a:schemeClr val="bg1"/>
                </a:solidFill>
              </a:rPr>
              <a:t>Light absorption is </a:t>
            </a:r>
          </a:p>
          <a:p>
            <a:pPr defTabSz="2444750">
              <a:lnSpc>
                <a:spcPct val="90000"/>
              </a:lnSpc>
              <a:spcAft>
                <a:spcPct val="35000"/>
              </a:spcAft>
              <a:defRPr/>
            </a:pPr>
            <a:r>
              <a:rPr lang="en-US" sz="2800" dirty="0">
                <a:solidFill>
                  <a:schemeClr val="bg1"/>
                </a:solidFill>
              </a:rPr>
              <a:t>influenced by an </a:t>
            </a:r>
          </a:p>
          <a:p>
            <a:pPr defTabSz="2444750">
              <a:lnSpc>
                <a:spcPct val="90000"/>
              </a:lnSpc>
              <a:spcAft>
                <a:spcPct val="35000"/>
              </a:spcAft>
              <a:defRPr/>
            </a:pPr>
            <a:r>
              <a:rPr lang="en-US" sz="2800" dirty="0">
                <a:solidFill>
                  <a:schemeClr val="bg1"/>
                </a:solidFill>
              </a:rPr>
              <a:t>objects surface</a:t>
            </a:r>
          </a:p>
          <a:p>
            <a:pPr defTabSz="2444750">
              <a:lnSpc>
                <a:spcPct val="90000"/>
              </a:lnSpc>
              <a:spcAft>
                <a:spcPct val="35000"/>
              </a:spcAft>
              <a:defRPr/>
            </a:pPr>
            <a:endParaRPr lang="en-US" sz="2800" dirty="0">
              <a:solidFill>
                <a:schemeClr val="bg1"/>
              </a:solidFill>
            </a:endParaRPr>
          </a:p>
          <a:p>
            <a:pPr defTabSz="2444750">
              <a:lnSpc>
                <a:spcPct val="90000"/>
              </a:lnSpc>
              <a:spcAft>
                <a:spcPct val="35000"/>
              </a:spcAft>
              <a:defRPr/>
            </a:pPr>
            <a:r>
              <a:rPr lang="en-US" sz="2800" dirty="0">
                <a:solidFill>
                  <a:schemeClr val="bg1"/>
                </a:solidFill>
              </a:rPr>
              <a:t>The colour we see = </a:t>
            </a:r>
          </a:p>
          <a:p>
            <a:pPr defTabSz="2444750">
              <a:lnSpc>
                <a:spcPct val="90000"/>
              </a:lnSpc>
              <a:spcAft>
                <a:spcPct val="35000"/>
              </a:spcAft>
              <a:defRPr/>
            </a:pPr>
            <a:r>
              <a:rPr lang="en-US" sz="2800" dirty="0">
                <a:solidFill>
                  <a:schemeClr val="bg1"/>
                </a:solidFill>
              </a:rPr>
              <a:t>wavelength/s of light </a:t>
            </a:r>
          </a:p>
          <a:p>
            <a:pPr defTabSz="2444750">
              <a:lnSpc>
                <a:spcPct val="90000"/>
              </a:lnSpc>
              <a:spcAft>
                <a:spcPct val="35000"/>
              </a:spcAft>
              <a:defRPr/>
            </a:pPr>
            <a:r>
              <a:rPr lang="en-US" sz="2800" dirty="0">
                <a:solidFill>
                  <a:schemeClr val="bg1"/>
                </a:solidFill>
              </a:rPr>
              <a:t>absorbed vs. reflected</a:t>
            </a:r>
          </a:p>
          <a:p>
            <a:pPr defTabSz="2444750">
              <a:lnSpc>
                <a:spcPct val="90000"/>
              </a:lnSpc>
              <a:spcAft>
                <a:spcPct val="35000"/>
              </a:spcAft>
              <a:defRPr/>
            </a:pPr>
            <a:endParaRPr lang="en-US" sz="2800" dirty="0">
              <a:solidFill>
                <a:schemeClr val="bg1"/>
              </a:solidFill>
            </a:endParaRPr>
          </a:p>
          <a:p>
            <a:pPr defTabSz="2444750">
              <a:lnSpc>
                <a:spcPct val="90000"/>
              </a:lnSpc>
              <a:spcAft>
                <a:spcPct val="35000"/>
              </a:spcAft>
              <a:defRPr/>
            </a:pPr>
            <a:r>
              <a:rPr lang="en-US" sz="2800" dirty="0">
                <a:solidFill>
                  <a:schemeClr val="bg1"/>
                </a:solidFill>
              </a:rPr>
              <a:t>Those reflected are the </a:t>
            </a:r>
          </a:p>
          <a:p>
            <a:pPr defTabSz="2444750">
              <a:lnSpc>
                <a:spcPct val="90000"/>
              </a:lnSpc>
              <a:spcAft>
                <a:spcPct val="35000"/>
              </a:spcAft>
              <a:defRPr/>
            </a:pPr>
            <a:r>
              <a:rPr lang="en-US" sz="2800" dirty="0" err="1">
                <a:solidFill>
                  <a:schemeClr val="bg1"/>
                </a:solidFill>
              </a:rPr>
              <a:t>colours</a:t>
            </a:r>
            <a:r>
              <a:rPr lang="en-US" sz="2800" dirty="0">
                <a:solidFill>
                  <a:schemeClr val="bg1"/>
                </a:solidFill>
              </a:rPr>
              <a:t> we see  </a:t>
            </a:r>
          </a:p>
        </p:txBody>
      </p:sp>
      <p:pic>
        <p:nvPicPr>
          <p:cNvPr id="4" name="Picture 3">
            <a:extLst>
              <a:ext uri="{FF2B5EF4-FFF2-40B4-BE49-F238E27FC236}">
                <a16:creationId xmlns:a16="http://schemas.microsoft.com/office/drawing/2014/main" id="{FFD77C12-692E-C0B0-8227-606551617E74}"/>
              </a:ext>
            </a:extLst>
          </p:cNvPr>
          <p:cNvPicPr>
            <a:picLocks noChangeAspect="1"/>
          </p:cNvPicPr>
          <p:nvPr/>
        </p:nvPicPr>
        <p:blipFill>
          <a:blip r:embed="rId3"/>
          <a:stretch>
            <a:fillRect/>
          </a:stretch>
        </p:blipFill>
        <p:spPr>
          <a:xfrm>
            <a:off x="291105" y="1317625"/>
            <a:ext cx="8006733" cy="5054034"/>
          </a:xfrm>
          <a:prstGeom prst="rect">
            <a:avLst/>
          </a:prstGeom>
        </p:spPr>
      </p:pic>
      <p:sp>
        <p:nvSpPr>
          <p:cNvPr id="5" name="Rounded Rectangle 4">
            <a:extLst>
              <a:ext uri="{FF2B5EF4-FFF2-40B4-BE49-F238E27FC236}">
                <a16:creationId xmlns:a16="http://schemas.microsoft.com/office/drawing/2014/main" id="{FD2EE9ED-4A5A-6477-873E-6F8F76D656F3}"/>
              </a:ext>
            </a:extLst>
          </p:cNvPr>
          <p:cNvSpPr txBox="1"/>
          <p:nvPr/>
        </p:nvSpPr>
        <p:spPr bwMode="auto">
          <a:xfrm>
            <a:off x="1121652" y="128588"/>
            <a:ext cx="10385425" cy="1189037"/>
          </a:xfrm>
          <a:prstGeom prst="rect">
            <a:avLst/>
          </a:prstGeom>
        </p:spPr>
        <p:style>
          <a:lnRef idx="0">
            <a:scrgbClr r="0" g="0" b="0"/>
          </a:lnRef>
          <a:fillRef idx="0">
            <a:scrgbClr r="0" g="0" b="0"/>
          </a:fillRef>
          <a:effectRef idx="0">
            <a:scrgbClr r="0" g="0" b="0"/>
          </a:effectRef>
          <a:fontRef idx="minor">
            <a:schemeClr val="lt1"/>
          </a:fontRef>
        </p:style>
        <p:txBody>
          <a:bodyPr lIns="209550" tIns="209550" rIns="209550" bIns="209550" spcCol="1270" anchor="ctr"/>
          <a:lstStyle/>
          <a:p>
            <a:pPr algn="ctr" defTabSz="2444750">
              <a:lnSpc>
                <a:spcPct val="90000"/>
              </a:lnSpc>
              <a:spcAft>
                <a:spcPct val="35000"/>
              </a:spcAft>
              <a:defRPr/>
            </a:pPr>
            <a:r>
              <a:rPr lang="en-US" sz="4800" dirty="0">
                <a:solidFill>
                  <a:srgbClr val="FFFF00"/>
                </a:solidFill>
              </a:rPr>
              <a:t>How do we see </a:t>
            </a:r>
            <a:r>
              <a:rPr lang="en-US" sz="4800" dirty="0" err="1">
                <a:solidFill>
                  <a:srgbClr val="FFFF00"/>
                </a:solidFill>
              </a:rPr>
              <a:t>colour</a:t>
            </a:r>
            <a:endParaRPr lang="en-US" sz="4800" dirty="0">
              <a:solidFill>
                <a:srgbClr val="FF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1747" name="Content Placeholder 2">
            <a:extLst>
              <a:ext uri="{FF2B5EF4-FFF2-40B4-BE49-F238E27FC236}">
                <a16:creationId xmlns:a16="http://schemas.microsoft.com/office/drawing/2014/main" id="{34F70546-B67A-917C-3C46-7E8A56A4B41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40025" y="2273300"/>
            <a:ext cx="7987312" cy="4086225"/>
          </a:xfrm>
        </p:spPr>
      </p:pic>
      <p:pic>
        <p:nvPicPr>
          <p:cNvPr id="31748" name="Content Placeholder 4">
            <a:extLst>
              <a:ext uri="{FF2B5EF4-FFF2-40B4-BE49-F238E27FC236}">
                <a16:creationId xmlns:a16="http://schemas.microsoft.com/office/drawing/2014/main" id="{5D982399-95DC-E77A-E2D3-037B747616D4}"/>
              </a:ext>
            </a:extLst>
          </p:cNvPr>
          <p:cNvPicPr>
            <a:picLocks noChangeArrowheads="1"/>
          </p:cNvPicPr>
          <p:nvPr/>
        </p:nvPicPr>
        <p:blipFill>
          <a:blip r:embed="rId4">
            <a:extLst>
              <a:ext uri="{28A0092B-C50C-407E-A947-70E740481C1C}">
                <a14:useLocalDpi xmlns:a14="http://schemas.microsoft.com/office/drawing/2010/main" val="0"/>
              </a:ext>
            </a:extLst>
          </a:blip>
          <a:srcRect l="26416" t="5763" r="2721" b="59744"/>
          <a:stretch>
            <a:fillRect/>
          </a:stretch>
        </p:blipFill>
        <p:spPr bwMode="auto">
          <a:xfrm>
            <a:off x="5807075" y="498475"/>
            <a:ext cx="5479624"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rrow: Up 2">
            <a:extLst>
              <a:ext uri="{FF2B5EF4-FFF2-40B4-BE49-F238E27FC236}">
                <a16:creationId xmlns:a16="http://schemas.microsoft.com/office/drawing/2014/main" id="{CBC363C2-17B7-05A7-C1CA-1F0DFCAF0AE7}"/>
              </a:ext>
            </a:extLst>
          </p:cNvPr>
          <p:cNvSpPr/>
          <p:nvPr/>
        </p:nvSpPr>
        <p:spPr>
          <a:xfrm rot="10800000">
            <a:off x="5275096" y="2090859"/>
            <a:ext cx="273050" cy="74295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Arrow: Up 5">
            <a:extLst>
              <a:ext uri="{FF2B5EF4-FFF2-40B4-BE49-F238E27FC236}">
                <a16:creationId xmlns:a16="http://schemas.microsoft.com/office/drawing/2014/main" id="{4E2ACBD7-CF8D-BB26-9672-59B17442B588}"/>
              </a:ext>
            </a:extLst>
          </p:cNvPr>
          <p:cNvSpPr/>
          <p:nvPr/>
        </p:nvSpPr>
        <p:spPr>
          <a:xfrm rot="6833675">
            <a:off x="3499644" y="2615407"/>
            <a:ext cx="238125" cy="110013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Arrow: Up 6">
            <a:extLst>
              <a:ext uri="{FF2B5EF4-FFF2-40B4-BE49-F238E27FC236}">
                <a16:creationId xmlns:a16="http://schemas.microsoft.com/office/drawing/2014/main" id="{B923935A-668D-2133-B652-2DCDA121F4DE}"/>
              </a:ext>
            </a:extLst>
          </p:cNvPr>
          <p:cNvSpPr/>
          <p:nvPr/>
        </p:nvSpPr>
        <p:spPr>
          <a:xfrm rot="3807030">
            <a:off x="3663156" y="4180682"/>
            <a:ext cx="238125" cy="1100138"/>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752" name="TextBox 7">
            <a:extLst>
              <a:ext uri="{FF2B5EF4-FFF2-40B4-BE49-F238E27FC236}">
                <a16:creationId xmlns:a16="http://schemas.microsoft.com/office/drawing/2014/main" id="{AE07A293-89D6-E37D-AABC-75414F5407C2}"/>
              </a:ext>
            </a:extLst>
          </p:cNvPr>
          <p:cNvSpPr txBox="1">
            <a:spLocks noChangeArrowheads="1"/>
          </p:cNvSpPr>
          <p:nvPr/>
        </p:nvSpPr>
        <p:spPr bwMode="auto">
          <a:xfrm>
            <a:off x="713190" y="2890960"/>
            <a:ext cx="23236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dirty="0">
                <a:solidFill>
                  <a:schemeClr val="bg1"/>
                </a:solidFill>
                <a:latin typeface="+mn-lt"/>
              </a:rPr>
              <a:t>Light source</a:t>
            </a:r>
          </a:p>
        </p:txBody>
      </p:sp>
      <p:sp>
        <p:nvSpPr>
          <p:cNvPr id="31753" name="TextBox 8">
            <a:extLst>
              <a:ext uri="{FF2B5EF4-FFF2-40B4-BE49-F238E27FC236}">
                <a16:creationId xmlns:a16="http://schemas.microsoft.com/office/drawing/2014/main" id="{8089617C-0422-0786-1D95-4C29CB23FC7F}"/>
              </a:ext>
            </a:extLst>
          </p:cNvPr>
          <p:cNvSpPr txBox="1">
            <a:spLocks noChangeArrowheads="1"/>
          </p:cNvSpPr>
          <p:nvPr/>
        </p:nvSpPr>
        <p:spPr bwMode="auto">
          <a:xfrm>
            <a:off x="713190" y="4691063"/>
            <a:ext cx="23236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a:solidFill>
                  <a:schemeClr val="bg1"/>
                </a:solidFill>
                <a:latin typeface="+mn-lt"/>
              </a:rPr>
              <a:t>Light source</a:t>
            </a:r>
          </a:p>
        </p:txBody>
      </p:sp>
      <p:sp>
        <p:nvSpPr>
          <p:cNvPr id="2" name="Rounded Rectangle 4">
            <a:extLst>
              <a:ext uri="{FF2B5EF4-FFF2-40B4-BE49-F238E27FC236}">
                <a16:creationId xmlns:a16="http://schemas.microsoft.com/office/drawing/2014/main" id="{42DDACC7-DDE2-68D0-76AF-2F1F777623D4}"/>
              </a:ext>
            </a:extLst>
          </p:cNvPr>
          <p:cNvSpPr txBox="1"/>
          <p:nvPr/>
        </p:nvSpPr>
        <p:spPr bwMode="auto">
          <a:xfrm>
            <a:off x="-2200275" y="384198"/>
            <a:ext cx="10385425" cy="1189037"/>
          </a:xfrm>
          <a:prstGeom prst="rect">
            <a:avLst/>
          </a:prstGeom>
        </p:spPr>
        <p:style>
          <a:lnRef idx="0">
            <a:scrgbClr r="0" g="0" b="0"/>
          </a:lnRef>
          <a:fillRef idx="0">
            <a:scrgbClr r="0" g="0" b="0"/>
          </a:fillRef>
          <a:effectRef idx="0">
            <a:scrgbClr r="0" g="0" b="0"/>
          </a:effectRef>
          <a:fontRef idx="minor">
            <a:schemeClr val="lt1"/>
          </a:fontRef>
        </p:style>
        <p:txBody>
          <a:bodyPr lIns="209550" tIns="209550" rIns="209550" bIns="209550" spcCol="1270" anchor="ctr"/>
          <a:lstStyle/>
          <a:p>
            <a:pPr algn="ctr" defTabSz="2444750">
              <a:lnSpc>
                <a:spcPct val="90000"/>
              </a:lnSpc>
              <a:spcAft>
                <a:spcPct val="35000"/>
              </a:spcAft>
              <a:defRPr/>
            </a:pPr>
            <a:r>
              <a:rPr lang="en-US" sz="4800" dirty="0">
                <a:solidFill>
                  <a:srgbClr val="FFFF00"/>
                </a:solidFill>
              </a:rPr>
              <a:t>Magnification</a:t>
            </a:r>
          </a:p>
        </p:txBody>
      </p:sp>
      <p:sp>
        <p:nvSpPr>
          <p:cNvPr id="4" name="TextBox 7">
            <a:extLst>
              <a:ext uri="{FF2B5EF4-FFF2-40B4-BE49-F238E27FC236}">
                <a16:creationId xmlns:a16="http://schemas.microsoft.com/office/drawing/2014/main" id="{DF157C42-40FA-A7BC-6582-6370A831AF0C}"/>
              </a:ext>
            </a:extLst>
          </p:cNvPr>
          <p:cNvSpPr txBox="1">
            <a:spLocks noChangeArrowheads="1"/>
          </p:cNvSpPr>
          <p:nvPr/>
        </p:nvSpPr>
        <p:spPr bwMode="auto">
          <a:xfrm>
            <a:off x="4498887" y="3512284"/>
            <a:ext cx="23236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dirty="0">
                <a:latin typeface="+mn-lt"/>
              </a:rPr>
              <a:t>Refraction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3" name="Content Placeholder 2">
            <a:extLst>
              <a:ext uri="{FF2B5EF4-FFF2-40B4-BE49-F238E27FC236}">
                <a16:creationId xmlns:a16="http://schemas.microsoft.com/office/drawing/2014/main" id="{E11A4ACB-D872-8187-CCC5-FFE2A445FC0E}"/>
              </a:ext>
            </a:extLst>
          </p:cNvPr>
          <p:cNvSpPr>
            <a:spLocks noGrp="1"/>
          </p:cNvSpPr>
          <p:nvPr>
            <p:ph sz="half" idx="1"/>
          </p:nvPr>
        </p:nvSpPr>
        <p:spPr>
          <a:xfrm>
            <a:off x="222250" y="1189037"/>
            <a:ext cx="7611565" cy="4351338"/>
          </a:xfrm>
        </p:spPr>
        <p:txBody>
          <a:bodyPr/>
          <a:lstStyle/>
          <a:p>
            <a:pPr eaLnBrk="1" hangingPunct="1">
              <a:defRPr/>
            </a:pPr>
            <a:r>
              <a:rPr lang="en-GB" altLang="en-US" dirty="0">
                <a:solidFill>
                  <a:schemeClr val="bg1"/>
                </a:solidFill>
              </a:rPr>
              <a:t>Compound microscope = 2 or more lenses</a:t>
            </a:r>
          </a:p>
          <a:p>
            <a:pPr eaLnBrk="1" hangingPunct="1">
              <a:defRPr/>
            </a:pPr>
            <a:endParaRPr lang="en-GB" altLang="en-US" dirty="0">
              <a:solidFill>
                <a:schemeClr val="bg1"/>
              </a:solidFill>
            </a:endParaRPr>
          </a:p>
          <a:p>
            <a:pPr marL="0" indent="0" eaLnBrk="1" hangingPunct="1">
              <a:buNone/>
              <a:defRPr/>
            </a:pPr>
            <a:r>
              <a:rPr lang="en-GB" altLang="en-US" dirty="0">
                <a:solidFill>
                  <a:schemeClr val="bg1"/>
                </a:solidFill>
              </a:rPr>
              <a:t>1.</a:t>
            </a:r>
            <a:r>
              <a:rPr lang="en-GB" altLang="en-US" dirty="0">
                <a:solidFill>
                  <a:srgbClr val="FFFF00"/>
                </a:solidFill>
              </a:rPr>
              <a:t> Condenser lens </a:t>
            </a:r>
            <a:r>
              <a:rPr lang="en-GB" altLang="en-US" dirty="0">
                <a:solidFill>
                  <a:schemeClr val="bg1"/>
                </a:solidFill>
              </a:rPr>
              <a:t>to focus light onto sample </a:t>
            </a:r>
          </a:p>
          <a:p>
            <a:pPr marL="0" indent="0" eaLnBrk="1" hangingPunct="1">
              <a:buNone/>
              <a:defRPr/>
            </a:pPr>
            <a:endParaRPr lang="en-GB" altLang="en-US" dirty="0">
              <a:solidFill>
                <a:schemeClr val="bg1"/>
              </a:solidFill>
            </a:endParaRPr>
          </a:p>
          <a:p>
            <a:pPr marL="0" indent="0" eaLnBrk="1" hangingPunct="1">
              <a:buNone/>
              <a:defRPr/>
            </a:pPr>
            <a:r>
              <a:rPr lang="en-GB" altLang="en-US" dirty="0">
                <a:solidFill>
                  <a:schemeClr val="bg1"/>
                </a:solidFill>
              </a:rPr>
              <a:t>2. </a:t>
            </a:r>
            <a:r>
              <a:rPr lang="en-GB" altLang="en-US" dirty="0">
                <a:solidFill>
                  <a:srgbClr val="FFFF00"/>
                </a:solidFill>
              </a:rPr>
              <a:t>Objective lens </a:t>
            </a:r>
            <a:r>
              <a:rPr lang="en-GB" altLang="en-US" dirty="0">
                <a:solidFill>
                  <a:schemeClr val="bg1"/>
                </a:solidFill>
              </a:rPr>
              <a:t>collects light from </a:t>
            </a:r>
          </a:p>
          <a:p>
            <a:pPr marL="0" indent="0" eaLnBrk="1" hangingPunct="1">
              <a:buNone/>
              <a:defRPr/>
            </a:pPr>
            <a:r>
              <a:rPr lang="en-GB" altLang="en-US" dirty="0">
                <a:solidFill>
                  <a:schemeClr val="bg1"/>
                </a:solidFill>
              </a:rPr>
              <a:t>image &amp; focuses it to form a magnified </a:t>
            </a:r>
          </a:p>
          <a:p>
            <a:pPr marL="0" indent="0" eaLnBrk="1" hangingPunct="1">
              <a:buNone/>
              <a:defRPr/>
            </a:pPr>
            <a:r>
              <a:rPr lang="en-GB" altLang="en-US" dirty="0">
                <a:solidFill>
                  <a:schemeClr val="bg1"/>
                </a:solidFill>
              </a:rPr>
              <a:t>image within the microscope barrel </a:t>
            </a:r>
          </a:p>
          <a:p>
            <a:pPr marL="0" indent="0" eaLnBrk="1" hangingPunct="1">
              <a:buNone/>
              <a:defRPr/>
            </a:pPr>
            <a:endParaRPr lang="en-GB" altLang="en-US" dirty="0">
              <a:solidFill>
                <a:schemeClr val="bg1"/>
              </a:solidFill>
            </a:endParaRPr>
          </a:p>
          <a:p>
            <a:pPr marL="0" indent="0" eaLnBrk="1" hangingPunct="1">
              <a:buNone/>
              <a:defRPr/>
            </a:pPr>
            <a:r>
              <a:rPr lang="en-GB" altLang="en-US" dirty="0">
                <a:solidFill>
                  <a:schemeClr val="bg1"/>
                </a:solidFill>
              </a:rPr>
              <a:t>3. </a:t>
            </a:r>
            <a:r>
              <a:rPr lang="en-GB" altLang="en-US" dirty="0">
                <a:solidFill>
                  <a:srgbClr val="FFC000"/>
                </a:solidFill>
              </a:rPr>
              <a:t>Eyepiece</a:t>
            </a:r>
            <a:r>
              <a:rPr lang="en-GB" altLang="en-US" dirty="0">
                <a:solidFill>
                  <a:schemeClr val="bg1"/>
                </a:solidFill>
              </a:rPr>
              <a:t> allows an image to be viewed as if there were a projection in the pane of the section</a:t>
            </a:r>
          </a:p>
        </p:txBody>
      </p:sp>
      <p:sp>
        <p:nvSpPr>
          <p:cNvPr id="4" name="Rounded Rectangle 4">
            <a:extLst>
              <a:ext uri="{FF2B5EF4-FFF2-40B4-BE49-F238E27FC236}">
                <a16:creationId xmlns:a16="http://schemas.microsoft.com/office/drawing/2014/main" id="{223BFB19-F459-FFE2-DED5-52FDC9C2F732}"/>
              </a:ext>
            </a:extLst>
          </p:cNvPr>
          <p:cNvSpPr txBox="1"/>
          <p:nvPr/>
        </p:nvSpPr>
        <p:spPr bwMode="auto">
          <a:xfrm>
            <a:off x="903287" y="0"/>
            <a:ext cx="10385425" cy="1189037"/>
          </a:xfrm>
          <a:prstGeom prst="rect">
            <a:avLst/>
          </a:prstGeom>
          <a:solidFill>
            <a:schemeClr val="tx1"/>
          </a:solidFill>
        </p:spPr>
        <p:style>
          <a:lnRef idx="0">
            <a:scrgbClr r="0" g="0" b="0"/>
          </a:lnRef>
          <a:fillRef idx="0">
            <a:scrgbClr r="0" g="0" b="0"/>
          </a:fillRef>
          <a:effectRef idx="0">
            <a:scrgbClr r="0" g="0" b="0"/>
          </a:effectRef>
          <a:fontRef idx="minor">
            <a:schemeClr val="lt1"/>
          </a:fontRef>
        </p:style>
        <p:txBody>
          <a:bodyPr lIns="209550" tIns="209550" rIns="209550" bIns="209550" spcCol="1270" anchor="ctr"/>
          <a:lstStyle/>
          <a:p>
            <a:pPr algn="ctr" defTabSz="2444750">
              <a:lnSpc>
                <a:spcPct val="90000"/>
              </a:lnSpc>
              <a:spcAft>
                <a:spcPct val="35000"/>
              </a:spcAft>
              <a:defRPr/>
            </a:pPr>
            <a:r>
              <a:rPr lang="en-US" sz="4800" dirty="0">
                <a:solidFill>
                  <a:srgbClr val="FFFF00"/>
                </a:solidFill>
              </a:rPr>
              <a:t>The compound microscope</a:t>
            </a:r>
          </a:p>
        </p:txBody>
      </p:sp>
      <p:pic>
        <p:nvPicPr>
          <p:cNvPr id="2" name="Picture 1">
            <a:extLst>
              <a:ext uri="{FF2B5EF4-FFF2-40B4-BE49-F238E27FC236}">
                <a16:creationId xmlns:a16="http://schemas.microsoft.com/office/drawing/2014/main" id="{B18D87CC-9FAE-D592-50B2-21528878F18D}"/>
              </a:ext>
            </a:extLst>
          </p:cNvPr>
          <p:cNvPicPr>
            <a:picLocks noChangeAspect="1"/>
          </p:cNvPicPr>
          <p:nvPr/>
        </p:nvPicPr>
        <p:blipFill>
          <a:blip r:embed="rId3"/>
          <a:stretch>
            <a:fillRect/>
          </a:stretch>
        </p:blipFill>
        <p:spPr>
          <a:xfrm>
            <a:off x="6597161" y="2706501"/>
            <a:ext cx="2057400" cy="2219325"/>
          </a:xfrm>
          <a:prstGeom prst="rect">
            <a:avLst/>
          </a:prstGeom>
        </p:spPr>
      </p:pic>
      <p:pic>
        <p:nvPicPr>
          <p:cNvPr id="3" name="Picture 2" descr="http://www.cas.miamioh.edu/mbi-ws/microscopes/images/LightDiagram.GIF">
            <a:extLst>
              <a:ext uri="{FF2B5EF4-FFF2-40B4-BE49-F238E27FC236}">
                <a16:creationId xmlns:a16="http://schemas.microsoft.com/office/drawing/2014/main" id="{FCEA3694-8B41-07ED-FCE9-3724B82DA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157" y="1335818"/>
            <a:ext cx="3172593" cy="480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427EB6B-930E-D823-58BA-5464E3017C76}"/>
              </a:ext>
            </a:extLst>
          </p:cNvPr>
          <p:cNvSpPr>
            <a:spLocks noGrp="1"/>
          </p:cNvSpPr>
          <p:nvPr>
            <p:ph type="title"/>
          </p:nvPr>
        </p:nvSpPr>
        <p:spPr>
          <a:xfrm>
            <a:off x="738187" y="148121"/>
            <a:ext cx="10515600" cy="822325"/>
          </a:xfrm>
        </p:spPr>
        <p:txBody>
          <a:bodyPr/>
          <a:lstStyle/>
          <a:p>
            <a:pPr algn="ctr"/>
            <a:r>
              <a:rPr lang="en-GB" altLang="en-US" dirty="0">
                <a:solidFill>
                  <a:srgbClr val="FFFF00"/>
                </a:solidFill>
              </a:rPr>
              <a:t>Determining magnification</a:t>
            </a:r>
          </a:p>
        </p:txBody>
      </p:sp>
      <p:sp>
        <p:nvSpPr>
          <p:cNvPr id="35843" name="TextBox 6">
            <a:extLst>
              <a:ext uri="{FF2B5EF4-FFF2-40B4-BE49-F238E27FC236}">
                <a16:creationId xmlns:a16="http://schemas.microsoft.com/office/drawing/2014/main" id="{9865FF85-5A84-88D0-3582-D58062C2D913}"/>
              </a:ext>
            </a:extLst>
          </p:cNvPr>
          <p:cNvSpPr txBox="1">
            <a:spLocks noChangeArrowheads="1"/>
          </p:cNvSpPr>
          <p:nvPr/>
        </p:nvSpPr>
        <p:spPr bwMode="auto">
          <a:xfrm>
            <a:off x="239867" y="1110940"/>
            <a:ext cx="1219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800100"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nSpc>
                <a:spcPct val="100000"/>
              </a:lnSpc>
              <a:spcBef>
                <a:spcPct val="0"/>
              </a:spcBef>
              <a:buNone/>
            </a:pPr>
            <a:r>
              <a:rPr lang="en-GB" altLang="en-US" dirty="0">
                <a:solidFill>
                  <a:schemeClr val="bg1"/>
                </a:solidFill>
                <a:latin typeface="+mn-lt"/>
              </a:rPr>
              <a:t>The level of magnification determines the type of microscope needed: </a:t>
            </a:r>
          </a:p>
          <a:p>
            <a:pPr lvl="1">
              <a:lnSpc>
                <a:spcPct val="100000"/>
              </a:lnSpc>
              <a:spcBef>
                <a:spcPct val="0"/>
              </a:spcBef>
            </a:pPr>
            <a:r>
              <a:rPr lang="en-GB" altLang="en-US" sz="2800" dirty="0">
                <a:solidFill>
                  <a:schemeClr val="bg1"/>
                </a:solidFill>
                <a:latin typeface="+mn-lt"/>
              </a:rPr>
              <a:t>Low Power Microscopes (LPM) magnifies an object </a:t>
            </a:r>
            <a:r>
              <a:rPr lang="en-GB" altLang="en-US" sz="2800" dirty="0">
                <a:solidFill>
                  <a:srgbClr val="FFFF00"/>
                </a:solidFill>
                <a:latin typeface="+mn-lt"/>
              </a:rPr>
              <a:t>x4-40</a:t>
            </a:r>
          </a:p>
          <a:p>
            <a:pPr lvl="1">
              <a:lnSpc>
                <a:spcPct val="100000"/>
              </a:lnSpc>
              <a:spcBef>
                <a:spcPct val="0"/>
              </a:spcBef>
            </a:pPr>
            <a:r>
              <a:rPr lang="en-GB" altLang="en-US" sz="2800" dirty="0">
                <a:solidFill>
                  <a:schemeClr val="bg1"/>
                </a:solidFill>
                <a:latin typeface="+mn-lt"/>
              </a:rPr>
              <a:t>High Power Microscopes (HPM) magnifies an object </a:t>
            </a:r>
            <a:r>
              <a:rPr lang="en-GB" altLang="en-US" sz="2800" dirty="0">
                <a:solidFill>
                  <a:srgbClr val="FFFF00"/>
                </a:solidFill>
                <a:latin typeface="+mn-lt"/>
              </a:rPr>
              <a:t>x40-400</a:t>
            </a:r>
          </a:p>
        </p:txBody>
      </p:sp>
      <p:sp>
        <p:nvSpPr>
          <p:cNvPr id="35844" name="Content Placeholder 8">
            <a:extLst>
              <a:ext uri="{FF2B5EF4-FFF2-40B4-BE49-F238E27FC236}">
                <a16:creationId xmlns:a16="http://schemas.microsoft.com/office/drawing/2014/main" id="{B632BEE1-4E52-4799-D414-BC50AA4B29F0}"/>
              </a:ext>
            </a:extLst>
          </p:cNvPr>
          <p:cNvSpPr>
            <a:spLocks noGrp="1"/>
          </p:cNvSpPr>
          <p:nvPr>
            <p:ph sz="half" idx="2"/>
          </p:nvPr>
        </p:nvSpPr>
        <p:spPr>
          <a:xfrm>
            <a:off x="239867" y="3363913"/>
            <a:ext cx="5157788" cy="1192212"/>
          </a:xfrm>
          <a:ln>
            <a:solidFill>
              <a:schemeClr val="tx1"/>
            </a:solidFill>
            <a:miter lim="800000"/>
            <a:headEnd/>
            <a:tailEnd/>
          </a:ln>
        </p:spPr>
        <p:txBody>
          <a:bodyPr/>
          <a:lstStyle/>
          <a:p>
            <a:pPr marL="0" indent="0" algn="ctr">
              <a:buFont typeface="Arial" panose="020B0604020202020204" pitchFamily="34" charset="0"/>
              <a:buNone/>
            </a:pPr>
            <a:r>
              <a:rPr lang="en-GB" altLang="en-US" dirty="0">
                <a:solidFill>
                  <a:schemeClr val="bg1"/>
                </a:solidFill>
              </a:rPr>
              <a:t>Low Power Microscopy (LPM)</a:t>
            </a:r>
          </a:p>
          <a:p>
            <a:pPr marL="0" indent="0" algn="ctr">
              <a:buFont typeface="Arial" panose="020B0604020202020204" pitchFamily="34" charset="0"/>
              <a:buNone/>
            </a:pPr>
            <a:r>
              <a:rPr lang="en-GB" altLang="en-US" b="1" u="sng" dirty="0">
                <a:solidFill>
                  <a:schemeClr val="bg1"/>
                </a:solidFill>
              </a:rPr>
              <a:t>Locate</a:t>
            </a:r>
            <a:r>
              <a:rPr lang="en-GB" altLang="en-US" dirty="0">
                <a:solidFill>
                  <a:schemeClr val="bg1"/>
                </a:solidFill>
              </a:rPr>
              <a:t> </a:t>
            </a:r>
            <a:r>
              <a:rPr lang="en-GB" altLang="en-US" i="1" dirty="0">
                <a:solidFill>
                  <a:schemeClr val="bg1"/>
                </a:solidFill>
              </a:rPr>
              <a:t>potential </a:t>
            </a:r>
            <a:r>
              <a:rPr lang="en-GB" altLang="en-US" dirty="0">
                <a:solidFill>
                  <a:schemeClr val="bg1"/>
                </a:solidFill>
              </a:rPr>
              <a:t>evidence:</a:t>
            </a:r>
          </a:p>
          <a:p>
            <a:pPr marL="457200" lvl="1" indent="0" algn="ctr">
              <a:buFont typeface="Arial" panose="020B0604020202020204" pitchFamily="34" charset="0"/>
              <a:buNone/>
            </a:pPr>
            <a:r>
              <a:rPr lang="en-GB" altLang="en-US" sz="2000" dirty="0">
                <a:solidFill>
                  <a:schemeClr val="bg1"/>
                </a:solidFill>
              </a:rPr>
              <a:t>Blood, fibres, paint, glass</a:t>
            </a:r>
          </a:p>
        </p:txBody>
      </p:sp>
      <p:sp>
        <p:nvSpPr>
          <p:cNvPr id="9" name="Content Placeholder 10">
            <a:extLst>
              <a:ext uri="{FF2B5EF4-FFF2-40B4-BE49-F238E27FC236}">
                <a16:creationId xmlns:a16="http://schemas.microsoft.com/office/drawing/2014/main" id="{27118847-462D-34DD-4F9F-2AE1E3429D25}"/>
              </a:ext>
            </a:extLst>
          </p:cNvPr>
          <p:cNvSpPr>
            <a:spLocks noGrp="1"/>
          </p:cNvSpPr>
          <p:nvPr>
            <p:ph sz="quarter" idx="4"/>
          </p:nvPr>
        </p:nvSpPr>
        <p:spPr>
          <a:xfrm>
            <a:off x="5254388" y="3363913"/>
            <a:ext cx="6823881" cy="1192212"/>
          </a:xfrm>
          <a:ln>
            <a:solidFill>
              <a:schemeClr val="tx1"/>
            </a:solidFill>
          </a:ln>
        </p:spPr>
        <p:txBody>
          <a:bodyPr/>
          <a:lstStyle/>
          <a:p>
            <a:pPr marL="0" indent="0" algn="ctr">
              <a:buFont typeface="Arial" panose="020B0604020202020204" pitchFamily="34" charset="0"/>
              <a:buNone/>
              <a:defRPr/>
            </a:pPr>
            <a:r>
              <a:rPr lang="en-GB" dirty="0">
                <a:solidFill>
                  <a:schemeClr val="bg1"/>
                </a:solidFill>
              </a:rPr>
              <a:t>High Power Microscopy (HPM)</a:t>
            </a:r>
          </a:p>
          <a:p>
            <a:pPr marL="0" indent="0" algn="ctr">
              <a:buFont typeface="Arial" panose="020B0604020202020204" pitchFamily="34" charset="0"/>
              <a:buNone/>
              <a:defRPr/>
            </a:pPr>
            <a:r>
              <a:rPr lang="en-GB" b="1" u="sng" dirty="0">
                <a:solidFill>
                  <a:schemeClr val="bg1"/>
                </a:solidFill>
              </a:rPr>
              <a:t>Identify</a:t>
            </a:r>
            <a:r>
              <a:rPr lang="en-GB" dirty="0">
                <a:solidFill>
                  <a:schemeClr val="bg1"/>
                </a:solidFill>
              </a:rPr>
              <a:t> evidence with more certainty</a:t>
            </a:r>
          </a:p>
          <a:p>
            <a:pPr marL="457200" lvl="1" indent="0" algn="ctr">
              <a:buFont typeface="Arial" panose="020B0604020202020204" pitchFamily="34" charset="0"/>
              <a:buNone/>
              <a:defRPr/>
            </a:pPr>
            <a:r>
              <a:rPr lang="en-GB" sz="2000" dirty="0">
                <a:solidFill>
                  <a:schemeClr val="bg1"/>
                </a:solidFill>
              </a:rPr>
              <a:t>Sperm, fibres, glass, paint </a:t>
            </a:r>
          </a:p>
          <a:p>
            <a:pPr lvl="1" algn="ctr">
              <a:defRPr/>
            </a:pPr>
            <a:endParaRPr lang="en-GB" sz="1400" dirty="0">
              <a:solidFill>
                <a:schemeClr val="bg1"/>
              </a:solidFill>
            </a:endParaRPr>
          </a:p>
        </p:txBody>
      </p:sp>
      <p:pic>
        <p:nvPicPr>
          <p:cNvPr id="35846" name="Picture 9">
            <a:extLst>
              <a:ext uri="{FF2B5EF4-FFF2-40B4-BE49-F238E27FC236}">
                <a16:creationId xmlns:a16="http://schemas.microsoft.com/office/drawing/2014/main" id="{4476D84F-EDE3-CF73-45AB-5C0E565AD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4837113"/>
            <a:ext cx="2667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0">
            <a:extLst>
              <a:ext uri="{FF2B5EF4-FFF2-40B4-BE49-F238E27FC236}">
                <a16:creationId xmlns:a16="http://schemas.microsoft.com/office/drawing/2014/main" id="{BCD20051-77F0-1A32-D760-424DF2A060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8263" y="4829175"/>
            <a:ext cx="2466975" cy="1847850"/>
          </a:xfrm>
          <a:prstGeom prst="rect">
            <a:avLst/>
          </a:prstGeom>
          <a:noFill/>
          <a:ln w="762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pic>
      <p:pic>
        <p:nvPicPr>
          <p:cNvPr id="35848" name="Picture 11">
            <a:extLst>
              <a:ext uri="{FF2B5EF4-FFF2-40B4-BE49-F238E27FC236}">
                <a16:creationId xmlns:a16="http://schemas.microsoft.com/office/drawing/2014/main" id="{104ABD44-AA7F-7242-E11C-74B9C51A4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050" y="4837113"/>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Box 12">
            <a:extLst>
              <a:ext uri="{FF2B5EF4-FFF2-40B4-BE49-F238E27FC236}">
                <a16:creationId xmlns:a16="http://schemas.microsoft.com/office/drawing/2014/main" id="{303B04DC-B4FE-B469-4919-A562BA9B2B83}"/>
              </a:ext>
            </a:extLst>
          </p:cNvPr>
          <p:cNvSpPr txBox="1">
            <a:spLocks noChangeArrowheads="1"/>
          </p:cNvSpPr>
          <p:nvPr/>
        </p:nvSpPr>
        <p:spPr bwMode="auto">
          <a:xfrm>
            <a:off x="10186988" y="5432425"/>
            <a:ext cx="16748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400" dirty="0">
                <a:solidFill>
                  <a:schemeClr val="bg1"/>
                </a:solidFill>
                <a:latin typeface="+mn-lt"/>
              </a:rPr>
              <a:t>Mounted on a slide is vital</a:t>
            </a:r>
          </a:p>
        </p:txBody>
      </p:sp>
      <p:sp>
        <p:nvSpPr>
          <p:cNvPr id="14" name="Arrow: Curved Down 13">
            <a:extLst>
              <a:ext uri="{FF2B5EF4-FFF2-40B4-BE49-F238E27FC236}">
                <a16:creationId xmlns:a16="http://schemas.microsoft.com/office/drawing/2014/main" id="{7963CF48-37E6-E302-A05F-F210D9F79540}"/>
              </a:ext>
            </a:extLst>
          </p:cNvPr>
          <p:cNvSpPr/>
          <p:nvPr/>
        </p:nvSpPr>
        <p:spPr>
          <a:xfrm>
            <a:off x="4895459" y="2768985"/>
            <a:ext cx="2201057" cy="518876"/>
          </a:xfrm>
          <a:prstGeom prst="curved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4CB703CA-0462-30A8-A33F-73C78963B14E}"/>
              </a:ext>
            </a:extLst>
          </p:cNvPr>
          <p:cNvSpPr>
            <a:spLocks noGrp="1"/>
          </p:cNvSpPr>
          <p:nvPr>
            <p:ph type="title"/>
          </p:nvPr>
        </p:nvSpPr>
        <p:spPr>
          <a:xfrm>
            <a:off x="6454775" y="88900"/>
            <a:ext cx="4840287" cy="1233273"/>
          </a:xfrm>
        </p:spPr>
        <p:txBody>
          <a:bodyPr/>
          <a:lstStyle/>
          <a:p>
            <a:pPr algn="ctr"/>
            <a:r>
              <a:rPr lang="en-GB" altLang="en-US" dirty="0">
                <a:solidFill>
                  <a:srgbClr val="FFFF00"/>
                </a:solidFill>
              </a:rPr>
              <a:t>Learning objectives</a:t>
            </a:r>
          </a:p>
        </p:txBody>
      </p:sp>
      <p:pic>
        <p:nvPicPr>
          <p:cNvPr id="5" name="Picture 4" descr="Microscope slide">
            <a:extLst>
              <a:ext uri="{FF2B5EF4-FFF2-40B4-BE49-F238E27FC236}">
                <a16:creationId xmlns:a16="http://schemas.microsoft.com/office/drawing/2014/main" id="{04798BDD-E356-EF52-0568-DD54C98BFD86}"/>
              </a:ext>
            </a:extLst>
          </p:cNvPr>
          <p:cNvPicPr>
            <a:picLocks noChangeAspect="1"/>
          </p:cNvPicPr>
          <p:nvPr/>
        </p:nvPicPr>
        <p:blipFill rotWithShape="1">
          <a:blip r:embed="rId3"/>
          <a:srcRect l="2772" r="37693"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46698EA-5EF7-1499-FDA8-CDC2BE62148C}"/>
              </a:ext>
            </a:extLst>
          </p:cNvPr>
          <p:cNvSpPr>
            <a:spLocks noGrp="1"/>
          </p:cNvSpPr>
          <p:nvPr>
            <p:ph idx="1"/>
          </p:nvPr>
        </p:nvSpPr>
        <p:spPr>
          <a:xfrm>
            <a:off x="6096000" y="1322173"/>
            <a:ext cx="5675312" cy="4280715"/>
          </a:xfrm>
        </p:spPr>
        <p:txBody>
          <a:bodyPr>
            <a:noAutofit/>
          </a:bodyPr>
          <a:lstStyle/>
          <a:p>
            <a:pPr marL="0" indent="0">
              <a:buFont typeface="Arial" panose="020B0604020202020204" pitchFamily="34" charset="0"/>
              <a:buNone/>
              <a:defRPr/>
            </a:pPr>
            <a:r>
              <a:rPr lang="en-GB" sz="2400" dirty="0">
                <a:solidFill>
                  <a:schemeClr val="bg1"/>
                </a:solidFill>
              </a:rPr>
              <a:t>1. Understand key components &amp; basic set up of Microscopes </a:t>
            </a:r>
          </a:p>
          <a:p>
            <a:pPr marL="0" indent="0">
              <a:buFont typeface="Arial" panose="020B0604020202020204" pitchFamily="34" charset="0"/>
              <a:buNone/>
              <a:defRPr/>
            </a:pPr>
            <a:endParaRPr lang="en-GB" sz="2400" dirty="0">
              <a:solidFill>
                <a:schemeClr val="bg1"/>
              </a:solidFill>
            </a:endParaRPr>
          </a:p>
          <a:p>
            <a:pPr marL="0" indent="0">
              <a:buFont typeface="Arial" panose="020B0604020202020204" pitchFamily="34" charset="0"/>
              <a:buNone/>
              <a:defRPr/>
            </a:pPr>
            <a:r>
              <a:rPr lang="en-GB" sz="2400" dirty="0">
                <a:solidFill>
                  <a:schemeClr val="bg1"/>
                </a:solidFill>
              </a:rPr>
              <a:t>2. Understand the application of microscopy to Forensic Science </a:t>
            </a:r>
          </a:p>
          <a:p>
            <a:pPr marL="514350" indent="-514350">
              <a:buFont typeface="Arial" panose="020B0604020202020204" pitchFamily="34" charset="0"/>
              <a:buAutoNum type="arabicPeriod"/>
              <a:defRPr/>
            </a:pPr>
            <a:endParaRPr lang="en-GB" sz="2400" dirty="0">
              <a:solidFill>
                <a:schemeClr val="bg1"/>
              </a:solidFill>
            </a:endParaRPr>
          </a:p>
          <a:p>
            <a:pPr marL="0" indent="0">
              <a:buFont typeface="Arial" panose="020B0604020202020204" pitchFamily="34" charset="0"/>
              <a:buNone/>
              <a:defRPr/>
            </a:pPr>
            <a:r>
              <a:rPr lang="en-GB" sz="2400" dirty="0">
                <a:solidFill>
                  <a:schemeClr val="bg1"/>
                </a:solidFill>
              </a:rPr>
              <a:t>3. Develop awareness of different types of Microscopy </a:t>
            </a:r>
          </a:p>
          <a:p>
            <a:pPr marL="0" indent="0">
              <a:buFont typeface="Arial" panose="020B0604020202020204" pitchFamily="34" charset="0"/>
              <a:buNone/>
              <a:defRPr/>
            </a:pPr>
            <a:r>
              <a:rPr lang="en-GB" sz="2400" dirty="0">
                <a:solidFill>
                  <a:schemeClr val="bg1"/>
                </a:solidFill>
              </a:rPr>
              <a:t>e.g., </a:t>
            </a:r>
          </a:p>
          <a:p>
            <a:pPr marL="0" indent="0">
              <a:buFont typeface="Arial" panose="020B0604020202020204" pitchFamily="34" charset="0"/>
              <a:buNone/>
              <a:defRPr/>
            </a:pPr>
            <a:r>
              <a:rPr lang="en-GB" sz="2400" dirty="0">
                <a:solidFill>
                  <a:schemeClr val="bg1"/>
                </a:solidFill>
              </a:rPr>
              <a:t>Comparison</a:t>
            </a:r>
          </a:p>
          <a:p>
            <a:pPr marL="0" indent="0">
              <a:buFont typeface="Arial" panose="020B0604020202020204" pitchFamily="34" charset="0"/>
              <a:buNone/>
              <a:defRPr/>
            </a:pPr>
            <a:r>
              <a:rPr lang="en-GB" sz="2400" dirty="0">
                <a:solidFill>
                  <a:schemeClr val="bg1"/>
                </a:solidFill>
              </a:rPr>
              <a:t> Fluorescence</a:t>
            </a:r>
          </a:p>
          <a:p>
            <a:pPr marL="0" indent="0">
              <a:buFont typeface="Arial" panose="020B0604020202020204" pitchFamily="34" charset="0"/>
              <a:buNone/>
              <a:defRPr/>
            </a:pPr>
            <a:r>
              <a:rPr lang="en-GB" sz="2400" dirty="0">
                <a:solidFill>
                  <a:schemeClr val="bg1"/>
                </a:solidFill>
              </a:rPr>
              <a:t>Polarising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DFFB14B9-B465-CF22-78C3-F00D01B5FD1B}"/>
              </a:ext>
            </a:extLst>
          </p:cNvPr>
          <p:cNvSpPr>
            <a:spLocks noGrp="1"/>
          </p:cNvSpPr>
          <p:nvPr>
            <p:ph type="title"/>
          </p:nvPr>
        </p:nvSpPr>
        <p:spPr>
          <a:xfrm>
            <a:off x="838200" y="-3174"/>
            <a:ext cx="10515600" cy="1325563"/>
          </a:xfrm>
        </p:spPr>
        <p:txBody>
          <a:bodyPr/>
          <a:lstStyle/>
          <a:p>
            <a:pPr algn="ctr"/>
            <a:r>
              <a:rPr lang="en-GB" altLang="en-US" dirty="0">
                <a:solidFill>
                  <a:srgbClr val="FFFF00"/>
                </a:solidFill>
              </a:rPr>
              <a:t>Calculating magnification </a:t>
            </a:r>
          </a:p>
        </p:txBody>
      </p:sp>
      <p:sp>
        <p:nvSpPr>
          <p:cNvPr id="37891" name="TextBox 6">
            <a:extLst>
              <a:ext uri="{FF2B5EF4-FFF2-40B4-BE49-F238E27FC236}">
                <a16:creationId xmlns:a16="http://schemas.microsoft.com/office/drawing/2014/main" id="{C5894042-53D5-FFC5-7C93-4268CCA91DDA}"/>
              </a:ext>
            </a:extLst>
          </p:cNvPr>
          <p:cNvSpPr txBox="1">
            <a:spLocks noChangeArrowheads="1"/>
          </p:cNvSpPr>
          <p:nvPr/>
        </p:nvSpPr>
        <p:spPr bwMode="auto">
          <a:xfrm>
            <a:off x="568325" y="1378535"/>
            <a:ext cx="1105535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dirty="0">
                <a:solidFill>
                  <a:schemeClr val="bg1"/>
                </a:solidFill>
                <a:latin typeface="+mn-lt"/>
              </a:rPr>
              <a:t>Reporting &amp; presenting a magnified image </a:t>
            </a:r>
          </a:p>
          <a:p>
            <a:pPr>
              <a:lnSpc>
                <a:spcPct val="100000"/>
              </a:lnSpc>
              <a:spcBef>
                <a:spcPct val="0"/>
              </a:spcBef>
              <a:buFontTx/>
              <a:buNone/>
            </a:pPr>
            <a:r>
              <a:rPr lang="en-GB" altLang="en-US" dirty="0">
                <a:solidFill>
                  <a:schemeClr val="bg1"/>
                </a:solidFill>
                <a:latin typeface="+mn-lt"/>
              </a:rPr>
              <a:t>needs to state the magnification factor. </a:t>
            </a:r>
          </a:p>
          <a:p>
            <a:pPr>
              <a:lnSpc>
                <a:spcPct val="100000"/>
              </a:lnSpc>
              <a:spcBef>
                <a:spcPct val="0"/>
              </a:spcBef>
              <a:buFontTx/>
              <a:buNone/>
            </a:pPr>
            <a:endParaRPr lang="en-GB" altLang="en-US" dirty="0">
              <a:solidFill>
                <a:schemeClr val="bg1"/>
              </a:solidFill>
              <a:latin typeface="+mn-lt"/>
            </a:endParaRPr>
          </a:p>
          <a:p>
            <a:pPr>
              <a:lnSpc>
                <a:spcPct val="100000"/>
              </a:lnSpc>
              <a:spcBef>
                <a:spcPct val="0"/>
              </a:spcBef>
              <a:buFontTx/>
              <a:buNone/>
            </a:pPr>
            <a:r>
              <a:rPr lang="en-GB" altLang="en-US" dirty="0">
                <a:solidFill>
                  <a:schemeClr val="bg1"/>
                </a:solidFill>
                <a:latin typeface="+mn-lt"/>
              </a:rPr>
              <a:t>Total magnification calculated by multiplying </a:t>
            </a:r>
          </a:p>
          <a:p>
            <a:pPr>
              <a:lnSpc>
                <a:spcPct val="100000"/>
              </a:lnSpc>
              <a:spcBef>
                <a:spcPct val="0"/>
              </a:spcBef>
              <a:buFontTx/>
              <a:buNone/>
            </a:pPr>
            <a:r>
              <a:rPr lang="en-GB" altLang="en-US" dirty="0">
                <a:solidFill>
                  <a:schemeClr val="bg1"/>
                </a:solidFill>
                <a:latin typeface="+mn-lt"/>
              </a:rPr>
              <a:t>eyepiece lens (typically x10) with </a:t>
            </a:r>
          </a:p>
          <a:p>
            <a:pPr>
              <a:lnSpc>
                <a:spcPct val="100000"/>
              </a:lnSpc>
              <a:spcBef>
                <a:spcPct val="0"/>
              </a:spcBef>
              <a:buFontTx/>
              <a:buNone/>
            </a:pPr>
            <a:r>
              <a:rPr lang="en-GB" altLang="en-US" dirty="0">
                <a:solidFill>
                  <a:schemeClr val="bg1"/>
                </a:solidFill>
                <a:latin typeface="+mn-lt"/>
              </a:rPr>
              <a:t>objective lens magnification e.g., x10</a:t>
            </a:r>
          </a:p>
          <a:p>
            <a:pPr>
              <a:lnSpc>
                <a:spcPct val="100000"/>
              </a:lnSpc>
              <a:spcBef>
                <a:spcPct val="0"/>
              </a:spcBef>
              <a:buFontTx/>
              <a:buNone/>
            </a:pPr>
            <a:endParaRPr lang="en-GB" altLang="en-US" dirty="0">
              <a:solidFill>
                <a:schemeClr val="bg1"/>
              </a:solidFill>
              <a:latin typeface="+mn-lt"/>
            </a:endParaRPr>
          </a:p>
          <a:p>
            <a:pPr>
              <a:lnSpc>
                <a:spcPct val="100000"/>
              </a:lnSpc>
              <a:spcBef>
                <a:spcPct val="0"/>
              </a:spcBef>
              <a:buFontTx/>
              <a:buNone/>
            </a:pPr>
            <a:r>
              <a:rPr lang="en-GB" altLang="en-US" dirty="0">
                <a:solidFill>
                  <a:srgbClr val="FFFF00"/>
                </a:solidFill>
                <a:latin typeface="+mn-lt"/>
              </a:rPr>
              <a:t>Example</a:t>
            </a:r>
          </a:p>
          <a:p>
            <a:pPr>
              <a:lnSpc>
                <a:spcPct val="100000"/>
              </a:lnSpc>
              <a:spcBef>
                <a:spcPct val="0"/>
              </a:spcBef>
              <a:buFontTx/>
              <a:buNone/>
            </a:pPr>
            <a:r>
              <a:rPr lang="en-GB" altLang="en-US" dirty="0">
                <a:solidFill>
                  <a:schemeClr val="bg1"/>
                </a:solidFill>
                <a:latin typeface="+mn-lt"/>
              </a:rPr>
              <a:t>10x eyepiece lens x 10x objective lens </a:t>
            </a:r>
          </a:p>
          <a:p>
            <a:pPr>
              <a:lnSpc>
                <a:spcPct val="100000"/>
              </a:lnSpc>
              <a:spcBef>
                <a:spcPct val="0"/>
              </a:spcBef>
              <a:buFontTx/>
              <a:buNone/>
            </a:pPr>
            <a:r>
              <a:rPr lang="en-GB" altLang="en-US" dirty="0">
                <a:solidFill>
                  <a:schemeClr val="bg1"/>
                </a:solidFill>
                <a:latin typeface="+mn-lt"/>
              </a:rPr>
              <a:t>= 100x magnification</a:t>
            </a:r>
          </a:p>
        </p:txBody>
      </p:sp>
      <p:pic>
        <p:nvPicPr>
          <p:cNvPr id="37892" name="Picture 2" descr="http://www.cas.miamioh.edu/mbi-ws/microscopes/images/LightDiagram.GIF">
            <a:extLst>
              <a:ext uri="{FF2B5EF4-FFF2-40B4-BE49-F238E27FC236}">
                <a16:creationId xmlns:a16="http://schemas.microsoft.com/office/drawing/2014/main" id="{69B5F9C5-6599-8AB5-6338-DE00347E041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316398" y="1084966"/>
            <a:ext cx="3577152" cy="5118953"/>
          </a:xfr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8915" name="Content Placeholder 5">
            <a:extLst>
              <a:ext uri="{FF2B5EF4-FFF2-40B4-BE49-F238E27FC236}">
                <a16:creationId xmlns:a16="http://schemas.microsoft.com/office/drawing/2014/main" id="{82BA36B6-8A32-DB86-9DC1-C8BC07F2D60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252538" y="1673225"/>
            <a:ext cx="4352925" cy="4351338"/>
          </a:xfrm>
        </p:spPr>
      </p:pic>
      <p:pic>
        <p:nvPicPr>
          <p:cNvPr id="38916" name="Content Placeholder 6">
            <a:extLst>
              <a:ext uri="{FF2B5EF4-FFF2-40B4-BE49-F238E27FC236}">
                <a16:creationId xmlns:a16="http://schemas.microsoft.com/office/drawing/2014/main" id="{4A447F1C-62FA-A91D-7AED-253123A56A2A}"/>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440488" y="1673225"/>
            <a:ext cx="5006975" cy="3911600"/>
          </a:xfrm>
        </p:spPr>
      </p:pic>
      <p:sp>
        <p:nvSpPr>
          <p:cNvPr id="38917" name="TextBox 9">
            <a:extLst>
              <a:ext uri="{FF2B5EF4-FFF2-40B4-BE49-F238E27FC236}">
                <a16:creationId xmlns:a16="http://schemas.microsoft.com/office/drawing/2014/main" id="{6F5BA3CD-FBD5-B293-9BB5-D7336DBD4EC1}"/>
              </a:ext>
            </a:extLst>
          </p:cNvPr>
          <p:cNvSpPr txBox="1">
            <a:spLocks noChangeArrowheads="1"/>
          </p:cNvSpPr>
          <p:nvPr/>
        </p:nvSpPr>
        <p:spPr bwMode="auto">
          <a:xfrm>
            <a:off x="4645025" y="1017839"/>
            <a:ext cx="2460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None/>
            </a:pPr>
            <a:r>
              <a:rPr lang="en-GB" altLang="en-US" sz="1800" dirty="0">
                <a:solidFill>
                  <a:schemeClr val="bg1"/>
                </a:solidFill>
                <a:latin typeface="+mn-lt"/>
              </a:rPr>
              <a:t>1.Condenser</a:t>
            </a:r>
          </a:p>
          <a:p>
            <a:pPr algn="ctr">
              <a:lnSpc>
                <a:spcPct val="100000"/>
              </a:lnSpc>
              <a:spcBef>
                <a:spcPct val="0"/>
              </a:spcBef>
              <a:buFontTx/>
              <a:buNone/>
            </a:pPr>
            <a:r>
              <a:rPr lang="en-GB" altLang="en-US" sz="1800" dirty="0">
                <a:solidFill>
                  <a:schemeClr val="bg1"/>
                </a:solidFill>
                <a:latin typeface="+mn-lt"/>
              </a:rPr>
              <a:t>Coarse/fine focus</a:t>
            </a:r>
          </a:p>
        </p:txBody>
      </p:sp>
      <p:cxnSp>
        <p:nvCxnSpPr>
          <p:cNvPr id="11" name="Straight Arrow Connector 10">
            <a:extLst>
              <a:ext uri="{FF2B5EF4-FFF2-40B4-BE49-F238E27FC236}">
                <a16:creationId xmlns:a16="http://schemas.microsoft.com/office/drawing/2014/main" id="{3CE85C0A-9F54-2766-3871-72D3668960DC}"/>
              </a:ext>
            </a:extLst>
          </p:cNvPr>
          <p:cNvCxnSpPr>
            <a:cxnSpLocks/>
          </p:cNvCxnSpPr>
          <p:nvPr/>
        </p:nvCxnSpPr>
        <p:spPr>
          <a:xfrm flipH="1">
            <a:off x="3081338" y="1577715"/>
            <a:ext cx="1903412" cy="1927485"/>
          </a:xfrm>
          <a:prstGeom prst="straightConnector1">
            <a:avLst/>
          </a:prstGeom>
          <a:ln w="22225">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3E05B5-7BBB-D87A-8007-F549A52C6A34}"/>
              </a:ext>
            </a:extLst>
          </p:cNvPr>
          <p:cNvCxnSpPr>
            <a:cxnSpLocks/>
          </p:cNvCxnSpPr>
          <p:nvPr/>
        </p:nvCxnSpPr>
        <p:spPr>
          <a:xfrm>
            <a:off x="6586539" y="1658524"/>
            <a:ext cx="739774" cy="1683164"/>
          </a:xfrm>
          <a:prstGeom prst="straightConnector1">
            <a:avLst/>
          </a:prstGeom>
          <a:ln w="22225">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38920" name="TextBox 14">
            <a:extLst>
              <a:ext uri="{FF2B5EF4-FFF2-40B4-BE49-F238E27FC236}">
                <a16:creationId xmlns:a16="http://schemas.microsoft.com/office/drawing/2014/main" id="{B6D56F64-E178-8F1F-2B24-33FBF407A266}"/>
              </a:ext>
            </a:extLst>
          </p:cNvPr>
          <p:cNvSpPr txBox="1">
            <a:spLocks noChangeArrowheads="1"/>
          </p:cNvSpPr>
          <p:nvPr/>
        </p:nvSpPr>
        <p:spPr bwMode="auto">
          <a:xfrm>
            <a:off x="4229894" y="6039264"/>
            <a:ext cx="403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1800" dirty="0">
                <a:solidFill>
                  <a:schemeClr val="bg1"/>
                </a:solidFill>
                <a:latin typeface="+mn-lt"/>
              </a:rPr>
              <a:t>2. Objective (hidden) for magnification </a:t>
            </a:r>
          </a:p>
        </p:txBody>
      </p:sp>
      <p:cxnSp>
        <p:nvCxnSpPr>
          <p:cNvPr id="17" name="Straight Arrow Connector 16">
            <a:extLst>
              <a:ext uri="{FF2B5EF4-FFF2-40B4-BE49-F238E27FC236}">
                <a16:creationId xmlns:a16="http://schemas.microsoft.com/office/drawing/2014/main" id="{292FA1CC-E72E-70ED-7257-6223F7FE5763}"/>
              </a:ext>
            </a:extLst>
          </p:cNvPr>
          <p:cNvCxnSpPr>
            <a:stCxn id="38920" idx="1"/>
          </p:cNvCxnSpPr>
          <p:nvPr/>
        </p:nvCxnSpPr>
        <p:spPr>
          <a:xfrm flipH="1" flipV="1">
            <a:off x="2520156" y="3600864"/>
            <a:ext cx="1709738" cy="2623066"/>
          </a:xfrm>
          <a:prstGeom prst="straightConnector1">
            <a:avLst/>
          </a:prstGeom>
          <a:ln w="22225">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D8F76E-C996-3E58-0C7D-82ABDB1F1AF8}"/>
              </a:ext>
            </a:extLst>
          </p:cNvPr>
          <p:cNvCxnSpPr/>
          <p:nvPr/>
        </p:nvCxnSpPr>
        <p:spPr>
          <a:xfrm flipV="1">
            <a:off x="7105650" y="3505200"/>
            <a:ext cx="700088" cy="2519363"/>
          </a:xfrm>
          <a:prstGeom prst="straightConnector1">
            <a:avLst/>
          </a:prstGeom>
          <a:ln w="22225">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FA853C4-B070-77A0-4581-A7E65675865D}"/>
              </a:ext>
            </a:extLst>
          </p:cNvPr>
          <p:cNvCxnSpPr/>
          <p:nvPr/>
        </p:nvCxnSpPr>
        <p:spPr>
          <a:xfrm>
            <a:off x="2090738" y="3843338"/>
            <a:ext cx="9525" cy="139223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477B48-A9FF-BD66-8478-2A730CA97835}"/>
              </a:ext>
            </a:extLst>
          </p:cNvPr>
          <p:cNvCxnSpPr/>
          <p:nvPr/>
        </p:nvCxnSpPr>
        <p:spPr>
          <a:xfrm>
            <a:off x="8542338" y="4610100"/>
            <a:ext cx="0" cy="44608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2024B77-2079-A8F2-C46A-7348CB4E2419}"/>
              </a:ext>
            </a:extLst>
          </p:cNvPr>
          <p:cNvSpPr txBox="1"/>
          <p:nvPr/>
        </p:nvSpPr>
        <p:spPr>
          <a:xfrm>
            <a:off x="1284288" y="5221288"/>
            <a:ext cx="2460625" cy="369887"/>
          </a:xfrm>
          <a:prstGeom prst="rect">
            <a:avLst/>
          </a:prstGeom>
          <a:noFill/>
        </p:spPr>
        <p:txBody>
          <a:bodyPr>
            <a:spAutoFit/>
          </a:bodyPr>
          <a:lstStyle/>
          <a:p>
            <a:pPr>
              <a:defRPr/>
            </a:pPr>
            <a:r>
              <a:rPr lang="en-GB" dirty="0">
                <a:latin typeface="+mn-lt"/>
              </a:rPr>
              <a:t>Working Distance</a:t>
            </a:r>
          </a:p>
        </p:txBody>
      </p:sp>
      <p:sp>
        <p:nvSpPr>
          <p:cNvPr id="26" name="TextBox 25">
            <a:extLst>
              <a:ext uri="{FF2B5EF4-FFF2-40B4-BE49-F238E27FC236}">
                <a16:creationId xmlns:a16="http://schemas.microsoft.com/office/drawing/2014/main" id="{06E0FD60-4580-CF89-6834-258F3B00AAD2}"/>
              </a:ext>
            </a:extLst>
          </p:cNvPr>
          <p:cNvSpPr txBox="1"/>
          <p:nvPr/>
        </p:nvSpPr>
        <p:spPr>
          <a:xfrm>
            <a:off x="8262938" y="5062538"/>
            <a:ext cx="2459037" cy="369887"/>
          </a:xfrm>
          <a:prstGeom prst="rect">
            <a:avLst/>
          </a:prstGeom>
          <a:noFill/>
        </p:spPr>
        <p:txBody>
          <a:bodyPr>
            <a:spAutoFit/>
          </a:bodyPr>
          <a:lstStyle/>
          <a:p>
            <a:pPr>
              <a:defRPr/>
            </a:pPr>
            <a:r>
              <a:rPr lang="en-GB" dirty="0">
                <a:latin typeface="+mn-lt"/>
              </a:rPr>
              <a:t>Working Distance</a:t>
            </a:r>
          </a:p>
        </p:txBody>
      </p:sp>
      <p:sp>
        <p:nvSpPr>
          <p:cNvPr id="38927" name="TextBox 27">
            <a:extLst>
              <a:ext uri="{FF2B5EF4-FFF2-40B4-BE49-F238E27FC236}">
                <a16:creationId xmlns:a16="http://schemas.microsoft.com/office/drawing/2014/main" id="{935D254E-199F-683B-6F59-DFC81EF743B1}"/>
              </a:ext>
            </a:extLst>
          </p:cNvPr>
          <p:cNvSpPr txBox="1">
            <a:spLocks noChangeArrowheads="1"/>
          </p:cNvSpPr>
          <p:nvPr/>
        </p:nvSpPr>
        <p:spPr bwMode="auto">
          <a:xfrm>
            <a:off x="9817100" y="3149600"/>
            <a:ext cx="2459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1800">
                <a:latin typeface="+mn-lt"/>
              </a:rPr>
              <a:t>Light Source</a:t>
            </a:r>
          </a:p>
        </p:txBody>
      </p:sp>
      <p:cxnSp>
        <p:nvCxnSpPr>
          <p:cNvPr id="29" name="Straight Arrow Connector 28">
            <a:extLst>
              <a:ext uri="{FF2B5EF4-FFF2-40B4-BE49-F238E27FC236}">
                <a16:creationId xmlns:a16="http://schemas.microsoft.com/office/drawing/2014/main" id="{37E0C722-C15D-A5FA-12D4-D0F775961492}"/>
              </a:ext>
            </a:extLst>
          </p:cNvPr>
          <p:cNvCxnSpPr/>
          <p:nvPr/>
        </p:nvCxnSpPr>
        <p:spPr>
          <a:xfrm flipH="1">
            <a:off x="8943975" y="3341688"/>
            <a:ext cx="1441450" cy="1012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BE987A-71F5-2B60-A2A7-177442201B47}"/>
              </a:ext>
            </a:extLst>
          </p:cNvPr>
          <p:cNvCxnSpPr/>
          <p:nvPr/>
        </p:nvCxnSpPr>
        <p:spPr>
          <a:xfrm>
            <a:off x="10537825" y="3341688"/>
            <a:ext cx="0" cy="628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930" name="TextBox 41983">
            <a:extLst>
              <a:ext uri="{FF2B5EF4-FFF2-40B4-BE49-F238E27FC236}">
                <a16:creationId xmlns:a16="http://schemas.microsoft.com/office/drawing/2014/main" id="{3E707161-0759-67C3-BE68-ADF93A85165B}"/>
              </a:ext>
            </a:extLst>
          </p:cNvPr>
          <p:cNvSpPr txBox="1">
            <a:spLocks noChangeArrowheads="1"/>
          </p:cNvSpPr>
          <p:nvPr/>
        </p:nvSpPr>
        <p:spPr bwMode="auto">
          <a:xfrm>
            <a:off x="1168643" y="6432550"/>
            <a:ext cx="10054739"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000" dirty="0">
                <a:solidFill>
                  <a:srgbClr val="FFFF00"/>
                </a:solidFill>
                <a:latin typeface="+mn-lt"/>
              </a:rPr>
              <a:t>The only difference between these microscopes is the stand on (to allow greater flexibility)</a:t>
            </a:r>
          </a:p>
        </p:txBody>
      </p:sp>
      <p:sp>
        <p:nvSpPr>
          <p:cNvPr id="38931" name="TextBox 1">
            <a:extLst>
              <a:ext uri="{FF2B5EF4-FFF2-40B4-BE49-F238E27FC236}">
                <a16:creationId xmlns:a16="http://schemas.microsoft.com/office/drawing/2014/main" id="{E9776111-8FFA-92AA-D0E2-E2FD9F752FBC}"/>
              </a:ext>
            </a:extLst>
          </p:cNvPr>
          <p:cNvSpPr txBox="1">
            <a:spLocks noChangeArrowheads="1"/>
          </p:cNvSpPr>
          <p:nvPr/>
        </p:nvSpPr>
        <p:spPr bwMode="auto">
          <a:xfrm>
            <a:off x="664739" y="1251387"/>
            <a:ext cx="2764261" cy="369332"/>
          </a:xfrm>
          <a:prstGeom prst="rect">
            <a:avLst/>
          </a:prstGeom>
          <a:solidFill>
            <a:schemeClr val="tx1"/>
          </a:solidFill>
          <a:ln w="9525">
            <a:solidFill>
              <a:schemeClr val="tx1"/>
            </a:solidFill>
            <a:miter lim="800000"/>
            <a:headEnd/>
            <a:tailEnd/>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1800" dirty="0">
                <a:solidFill>
                  <a:srgbClr val="FFFF00"/>
                </a:solidFill>
                <a:latin typeface="+mn-lt"/>
              </a:rPr>
              <a:t>On benches in ELA506</a:t>
            </a:r>
          </a:p>
        </p:txBody>
      </p:sp>
      <p:sp>
        <p:nvSpPr>
          <p:cNvPr id="38932" name="TextBox 9">
            <a:extLst>
              <a:ext uri="{FF2B5EF4-FFF2-40B4-BE49-F238E27FC236}">
                <a16:creationId xmlns:a16="http://schemas.microsoft.com/office/drawing/2014/main" id="{1E305127-7CBA-0EC0-B5FD-F5DD7F5D9D4B}"/>
              </a:ext>
            </a:extLst>
          </p:cNvPr>
          <p:cNvSpPr txBox="1">
            <a:spLocks noChangeArrowheads="1"/>
          </p:cNvSpPr>
          <p:nvPr/>
        </p:nvSpPr>
        <p:spPr bwMode="auto">
          <a:xfrm>
            <a:off x="1284287" y="1937544"/>
            <a:ext cx="1370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1800" dirty="0">
                <a:latin typeface="+mn-lt"/>
              </a:rPr>
              <a:t>3. Eyepiece</a:t>
            </a:r>
          </a:p>
        </p:txBody>
      </p:sp>
      <p:sp>
        <p:nvSpPr>
          <p:cNvPr id="38933" name="TextBox 9">
            <a:extLst>
              <a:ext uri="{FF2B5EF4-FFF2-40B4-BE49-F238E27FC236}">
                <a16:creationId xmlns:a16="http://schemas.microsoft.com/office/drawing/2014/main" id="{42FF7191-864B-A07E-6139-651EE51CC302}"/>
              </a:ext>
            </a:extLst>
          </p:cNvPr>
          <p:cNvSpPr txBox="1">
            <a:spLocks noChangeArrowheads="1"/>
          </p:cNvSpPr>
          <p:nvPr/>
        </p:nvSpPr>
        <p:spPr bwMode="auto">
          <a:xfrm>
            <a:off x="9323388" y="2110879"/>
            <a:ext cx="139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1800" dirty="0">
                <a:latin typeface="+mn-lt"/>
              </a:rPr>
              <a:t>3. Eyepiece</a:t>
            </a:r>
          </a:p>
        </p:txBody>
      </p:sp>
      <p:sp>
        <p:nvSpPr>
          <p:cNvPr id="2" name="TextBox 1">
            <a:extLst>
              <a:ext uri="{FF2B5EF4-FFF2-40B4-BE49-F238E27FC236}">
                <a16:creationId xmlns:a16="http://schemas.microsoft.com/office/drawing/2014/main" id="{59551249-FF85-2D49-BB81-C0BF00BA8A48}"/>
              </a:ext>
            </a:extLst>
          </p:cNvPr>
          <p:cNvSpPr txBox="1"/>
          <p:nvPr/>
        </p:nvSpPr>
        <p:spPr>
          <a:xfrm>
            <a:off x="1284288" y="249238"/>
            <a:ext cx="10016058" cy="769441"/>
          </a:xfrm>
          <a:prstGeom prst="rect">
            <a:avLst/>
          </a:prstGeom>
          <a:noFill/>
        </p:spPr>
        <p:txBody>
          <a:bodyPr wrap="square" rtlCol="0">
            <a:spAutoFit/>
          </a:bodyPr>
          <a:lstStyle/>
          <a:p>
            <a:pPr algn="ctr"/>
            <a:r>
              <a:rPr lang="en-GB" sz="4400" dirty="0">
                <a:solidFill>
                  <a:srgbClr val="FFFF00"/>
                </a:solidFill>
                <a:latin typeface="+mn-lt"/>
              </a:rPr>
              <a:t>Anatomy  of a </a:t>
            </a:r>
            <a:r>
              <a:rPr lang="en-GB" sz="4400" u="sng" dirty="0">
                <a:solidFill>
                  <a:srgbClr val="FFFF00"/>
                </a:solidFill>
                <a:latin typeface="+mn-lt"/>
              </a:rPr>
              <a:t>L</a:t>
            </a:r>
            <a:r>
              <a:rPr lang="en-GB" sz="4400" dirty="0">
                <a:solidFill>
                  <a:srgbClr val="FFFF00"/>
                </a:solidFill>
                <a:latin typeface="+mn-lt"/>
              </a:rPr>
              <a:t>ow </a:t>
            </a:r>
            <a:r>
              <a:rPr lang="en-GB" sz="4400" u="sng" dirty="0">
                <a:solidFill>
                  <a:srgbClr val="FFFF00"/>
                </a:solidFill>
                <a:latin typeface="+mn-lt"/>
              </a:rPr>
              <a:t>P</a:t>
            </a:r>
            <a:r>
              <a:rPr lang="en-GB" sz="4400" dirty="0">
                <a:solidFill>
                  <a:srgbClr val="FFFF00"/>
                </a:solidFill>
                <a:latin typeface="+mn-lt"/>
              </a:rPr>
              <a:t>ower </a:t>
            </a:r>
            <a:r>
              <a:rPr lang="en-GB" sz="4400" u="sng" dirty="0">
                <a:solidFill>
                  <a:srgbClr val="FFFF00"/>
                </a:solidFill>
                <a:latin typeface="+mn-lt"/>
              </a:rPr>
              <a:t>M</a:t>
            </a:r>
            <a:r>
              <a:rPr lang="en-GB" sz="4400" dirty="0">
                <a:solidFill>
                  <a:srgbClr val="FFFF00"/>
                </a:solidFill>
                <a:latin typeface="+mn-lt"/>
              </a:rPr>
              <a:t>icroscope</a:t>
            </a:r>
          </a:p>
        </p:txBody>
      </p:sp>
      <p:sp>
        <p:nvSpPr>
          <p:cNvPr id="3" name="TextBox 2">
            <a:extLst>
              <a:ext uri="{FF2B5EF4-FFF2-40B4-BE49-F238E27FC236}">
                <a16:creationId xmlns:a16="http://schemas.microsoft.com/office/drawing/2014/main" id="{C2E6FD44-BBA0-BD24-928E-A394859A2B18}"/>
              </a:ext>
            </a:extLst>
          </p:cNvPr>
          <p:cNvSpPr txBox="1"/>
          <p:nvPr/>
        </p:nvSpPr>
        <p:spPr>
          <a:xfrm>
            <a:off x="2655095" y="2211963"/>
            <a:ext cx="1139826" cy="707886"/>
          </a:xfrm>
          <a:prstGeom prst="rect">
            <a:avLst/>
          </a:prstGeom>
          <a:noFill/>
        </p:spPr>
        <p:txBody>
          <a:bodyPr wrap="square" rtlCol="0">
            <a:spAutoFit/>
          </a:bodyPr>
          <a:lstStyle/>
          <a:p>
            <a:pPr algn="ctr"/>
            <a:r>
              <a:rPr lang="en-GB" sz="2000" dirty="0">
                <a:solidFill>
                  <a:srgbClr val="FF0000"/>
                </a:solidFill>
                <a:latin typeface="+mn-lt"/>
              </a:rPr>
              <a:t>3D items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63" name="Picture 5">
            <a:extLst>
              <a:ext uri="{FF2B5EF4-FFF2-40B4-BE49-F238E27FC236}">
                <a16:creationId xmlns:a16="http://schemas.microsoft.com/office/drawing/2014/main" id="{3BF9A85A-FA81-2BCF-74EE-A2839CF15D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8609" y="1149824"/>
            <a:ext cx="6755642" cy="56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Rounded Corners 2">
            <a:extLst>
              <a:ext uri="{FF2B5EF4-FFF2-40B4-BE49-F238E27FC236}">
                <a16:creationId xmlns:a16="http://schemas.microsoft.com/office/drawing/2014/main" id="{D9E40B43-57D1-3710-C032-ABBAFD0218AF}"/>
              </a:ext>
            </a:extLst>
          </p:cNvPr>
          <p:cNvSpPr/>
          <p:nvPr/>
        </p:nvSpPr>
        <p:spPr>
          <a:xfrm>
            <a:off x="7196446" y="2238232"/>
            <a:ext cx="1265166" cy="532263"/>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 name="Rectangle: Rounded Corners 4">
            <a:extLst>
              <a:ext uri="{FF2B5EF4-FFF2-40B4-BE49-F238E27FC236}">
                <a16:creationId xmlns:a16="http://schemas.microsoft.com/office/drawing/2014/main" id="{930B0980-C9F2-9B3A-3DEC-68F2AB3FEF4B}"/>
              </a:ext>
            </a:extLst>
          </p:cNvPr>
          <p:cNvSpPr/>
          <p:nvPr/>
        </p:nvSpPr>
        <p:spPr>
          <a:xfrm>
            <a:off x="4177377" y="1261827"/>
            <a:ext cx="1131602" cy="485086"/>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extBox 1">
            <a:extLst>
              <a:ext uri="{FF2B5EF4-FFF2-40B4-BE49-F238E27FC236}">
                <a16:creationId xmlns:a16="http://schemas.microsoft.com/office/drawing/2014/main" id="{B361FEA7-C356-4197-4CC0-C368A11B99A7}"/>
              </a:ext>
            </a:extLst>
          </p:cNvPr>
          <p:cNvSpPr txBox="1"/>
          <p:nvPr/>
        </p:nvSpPr>
        <p:spPr>
          <a:xfrm>
            <a:off x="1284288" y="249238"/>
            <a:ext cx="10016058" cy="769441"/>
          </a:xfrm>
          <a:prstGeom prst="rect">
            <a:avLst/>
          </a:prstGeom>
          <a:noFill/>
        </p:spPr>
        <p:txBody>
          <a:bodyPr wrap="square" rtlCol="0">
            <a:spAutoFit/>
          </a:bodyPr>
          <a:lstStyle/>
          <a:p>
            <a:pPr algn="ctr"/>
            <a:r>
              <a:rPr lang="en-GB" sz="4400" dirty="0">
                <a:solidFill>
                  <a:srgbClr val="FFFF00"/>
                </a:solidFill>
                <a:latin typeface="+mn-lt"/>
              </a:rPr>
              <a:t>Anatomy  of a </a:t>
            </a:r>
            <a:r>
              <a:rPr lang="en-GB" sz="4400" u="sng" dirty="0">
                <a:solidFill>
                  <a:srgbClr val="FFFF00"/>
                </a:solidFill>
                <a:latin typeface="+mn-lt"/>
              </a:rPr>
              <a:t>H</a:t>
            </a:r>
            <a:r>
              <a:rPr lang="en-GB" sz="4400" dirty="0">
                <a:solidFill>
                  <a:srgbClr val="FFFF00"/>
                </a:solidFill>
                <a:latin typeface="+mn-lt"/>
              </a:rPr>
              <a:t>igh </a:t>
            </a:r>
            <a:r>
              <a:rPr lang="en-GB" sz="4400" u="sng" dirty="0">
                <a:solidFill>
                  <a:srgbClr val="FFFF00"/>
                </a:solidFill>
                <a:latin typeface="+mn-lt"/>
              </a:rPr>
              <a:t>P</a:t>
            </a:r>
            <a:r>
              <a:rPr lang="en-GB" sz="4400" dirty="0">
                <a:solidFill>
                  <a:srgbClr val="FFFF00"/>
                </a:solidFill>
                <a:latin typeface="+mn-lt"/>
              </a:rPr>
              <a:t>ower </a:t>
            </a:r>
            <a:r>
              <a:rPr lang="en-GB" sz="4400" u="sng" dirty="0">
                <a:solidFill>
                  <a:srgbClr val="FFFF00"/>
                </a:solidFill>
                <a:latin typeface="+mn-lt"/>
              </a:rPr>
              <a:t>M</a:t>
            </a:r>
            <a:r>
              <a:rPr lang="en-GB" sz="4400" dirty="0">
                <a:solidFill>
                  <a:srgbClr val="FFFF00"/>
                </a:solidFill>
                <a:latin typeface="+mn-lt"/>
              </a:rPr>
              <a:t>icroscope</a:t>
            </a:r>
          </a:p>
        </p:txBody>
      </p:sp>
      <p:sp>
        <p:nvSpPr>
          <p:cNvPr id="4" name="Rectangle: Rounded Corners 3">
            <a:extLst>
              <a:ext uri="{FF2B5EF4-FFF2-40B4-BE49-F238E27FC236}">
                <a16:creationId xmlns:a16="http://schemas.microsoft.com/office/drawing/2014/main" id="{54C53043-20D1-4280-504E-0FD9A1BF2EB3}"/>
              </a:ext>
            </a:extLst>
          </p:cNvPr>
          <p:cNvSpPr/>
          <p:nvPr/>
        </p:nvSpPr>
        <p:spPr>
          <a:xfrm>
            <a:off x="3063449" y="3530091"/>
            <a:ext cx="4264108" cy="485086"/>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Rectangle: Rounded Corners 5">
            <a:extLst>
              <a:ext uri="{FF2B5EF4-FFF2-40B4-BE49-F238E27FC236}">
                <a16:creationId xmlns:a16="http://schemas.microsoft.com/office/drawing/2014/main" id="{10BDE06F-205F-58D0-DB28-553093D85E72}"/>
              </a:ext>
            </a:extLst>
          </p:cNvPr>
          <p:cNvSpPr/>
          <p:nvPr/>
        </p:nvSpPr>
        <p:spPr>
          <a:xfrm>
            <a:off x="2917782" y="4015177"/>
            <a:ext cx="1131602" cy="366814"/>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extBox 6">
            <a:extLst>
              <a:ext uri="{FF2B5EF4-FFF2-40B4-BE49-F238E27FC236}">
                <a16:creationId xmlns:a16="http://schemas.microsoft.com/office/drawing/2014/main" id="{A013B5EB-6678-0F0A-9445-10DF6C2248C2}"/>
              </a:ext>
            </a:extLst>
          </p:cNvPr>
          <p:cNvSpPr txBox="1"/>
          <p:nvPr/>
        </p:nvSpPr>
        <p:spPr>
          <a:xfrm>
            <a:off x="3695464" y="1315865"/>
            <a:ext cx="481913" cy="370702"/>
          </a:xfrm>
          <a:prstGeom prst="rect">
            <a:avLst/>
          </a:prstGeom>
          <a:noFill/>
        </p:spPr>
        <p:txBody>
          <a:bodyPr wrap="square" rtlCol="0">
            <a:spAutoFit/>
          </a:bodyPr>
          <a:lstStyle/>
          <a:p>
            <a:r>
              <a:rPr lang="en-GB" dirty="0">
                <a:latin typeface="+mn-lt"/>
              </a:rPr>
              <a:t>3.</a:t>
            </a:r>
          </a:p>
        </p:txBody>
      </p:sp>
      <p:sp>
        <p:nvSpPr>
          <p:cNvPr id="8" name="TextBox 7">
            <a:extLst>
              <a:ext uri="{FF2B5EF4-FFF2-40B4-BE49-F238E27FC236}">
                <a16:creationId xmlns:a16="http://schemas.microsoft.com/office/drawing/2014/main" id="{520E4A1B-31F3-1FE9-3C12-A830D10710D9}"/>
              </a:ext>
            </a:extLst>
          </p:cNvPr>
          <p:cNvSpPr txBox="1"/>
          <p:nvPr/>
        </p:nvSpPr>
        <p:spPr>
          <a:xfrm>
            <a:off x="7690815" y="1867530"/>
            <a:ext cx="481913" cy="370702"/>
          </a:xfrm>
          <a:prstGeom prst="rect">
            <a:avLst/>
          </a:prstGeom>
          <a:noFill/>
        </p:spPr>
        <p:txBody>
          <a:bodyPr wrap="square" rtlCol="0">
            <a:spAutoFit/>
          </a:bodyPr>
          <a:lstStyle/>
          <a:p>
            <a:r>
              <a:rPr lang="en-GB" dirty="0">
                <a:latin typeface="+mn-lt"/>
              </a:rPr>
              <a:t>2.</a:t>
            </a:r>
          </a:p>
        </p:txBody>
      </p:sp>
      <p:sp>
        <p:nvSpPr>
          <p:cNvPr id="9" name="TextBox 8">
            <a:extLst>
              <a:ext uri="{FF2B5EF4-FFF2-40B4-BE49-F238E27FC236}">
                <a16:creationId xmlns:a16="http://schemas.microsoft.com/office/drawing/2014/main" id="{2B406613-237C-563C-09FF-3817A0A5A98F}"/>
              </a:ext>
            </a:extLst>
          </p:cNvPr>
          <p:cNvSpPr txBox="1"/>
          <p:nvPr/>
        </p:nvSpPr>
        <p:spPr>
          <a:xfrm>
            <a:off x="2631737" y="4314912"/>
            <a:ext cx="481913" cy="370702"/>
          </a:xfrm>
          <a:prstGeom prst="rect">
            <a:avLst/>
          </a:prstGeom>
          <a:noFill/>
        </p:spPr>
        <p:txBody>
          <a:bodyPr wrap="square" rtlCol="0">
            <a:spAutoFit/>
          </a:bodyPr>
          <a:lstStyle/>
          <a:p>
            <a:r>
              <a:rPr lang="en-GB" dirty="0">
                <a:latin typeface="+mn-lt"/>
              </a:rPr>
              <a:t>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3011" name="Picture 4">
            <a:extLst>
              <a:ext uri="{FF2B5EF4-FFF2-40B4-BE49-F238E27FC236}">
                <a16:creationId xmlns:a16="http://schemas.microsoft.com/office/drawing/2014/main" id="{FDDFF15D-99BF-805A-BB66-E23E4F39A3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2375" y="925515"/>
            <a:ext cx="5783261" cy="5783260"/>
          </a:xfrm>
          <a:prstGeom prst="rect">
            <a:avLst/>
          </a:prstGeom>
          <a:solidFill>
            <a:schemeClr val="tx1"/>
          </a:solidFill>
          <a:ln>
            <a:noFill/>
          </a:ln>
        </p:spPr>
      </p:pic>
      <p:pic>
        <p:nvPicPr>
          <p:cNvPr id="43012" name="Picture 5">
            <a:extLst>
              <a:ext uri="{FF2B5EF4-FFF2-40B4-BE49-F238E27FC236}">
                <a16:creationId xmlns:a16="http://schemas.microsoft.com/office/drawing/2014/main" id="{120143A3-EEB6-307C-17CB-F99A18AA8F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332" y="1244755"/>
            <a:ext cx="6270520" cy="373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Box 1">
            <a:extLst>
              <a:ext uri="{FF2B5EF4-FFF2-40B4-BE49-F238E27FC236}">
                <a16:creationId xmlns:a16="http://schemas.microsoft.com/office/drawing/2014/main" id="{E718574E-20E6-537C-40D8-2166B767CDFC}"/>
              </a:ext>
            </a:extLst>
          </p:cNvPr>
          <p:cNvSpPr txBox="1">
            <a:spLocks noChangeArrowheads="1"/>
          </p:cNvSpPr>
          <p:nvPr/>
        </p:nvSpPr>
        <p:spPr bwMode="auto">
          <a:xfrm>
            <a:off x="317500" y="5422262"/>
            <a:ext cx="5984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000" dirty="0">
                <a:solidFill>
                  <a:srgbClr val="FFFF00"/>
                </a:solidFill>
                <a:latin typeface="+mn-lt"/>
              </a:rPr>
              <a:t>Needed for calculating the magnification</a:t>
            </a:r>
          </a:p>
        </p:txBody>
      </p:sp>
      <p:sp>
        <p:nvSpPr>
          <p:cNvPr id="7" name="Oval 6">
            <a:extLst>
              <a:ext uri="{FF2B5EF4-FFF2-40B4-BE49-F238E27FC236}">
                <a16:creationId xmlns:a16="http://schemas.microsoft.com/office/drawing/2014/main" id="{079BF5E0-9295-5256-F481-F0C4CDFE2A37}"/>
              </a:ext>
            </a:extLst>
          </p:cNvPr>
          <p:cNvSpPr/>
          <p:nvPr/>
        </p:nvSpPr>
        <p:spPr>
          <a:xfrm>
            <a:off x="1160060" y="2183642"/>
            <a:ext cx="626411" cy="4033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extBox 1">
            <a:extLst>
              <a:ext uri="{FF2B5EF4-FFF2-40B4-BE49-F238E27FC236}">
                <a16:creationId xmlns:a16="http://schemas.microsoft.com/office/drawing/2014/main" id="{A7DC8C7E-B142-B286-B21C-60DDE00271B0}"/>
              </a:ext>
            </a:extLst>
          </p:cNvPr>
          <p:cNvSpPr txBox="1"/>
          <p:nvPr/>
        </p:nvSpPr>
        <p:spPr>
          <a:xfrm>
            <a:off x="1294346" y="93563"/>
            <a:ext cx="10016058" cy="769441"/>
          </a:xfrm>
          <a:prstGeom prst="rect">
            <a:avLst/>
          </a:prstGeom>
          <a:noFill/>
        </p:spPr>
        <p:txBody>
          <a:bodyPr wrap="square" rtlCol="0">
            <a:spAutoFit/>
          </a:bodyPr>
          <a:lstStyle/>
          <a:p>
            <a:pPr algn="ctr"/>
            <a:r>
              <a:rPr lang="en-GB" sz="4400" dirty="0">
                <a:solidFill>
                  <a:srgbClr val="FFFF00"/>
                </a:solidFill>
                <a:latin typeface="+mn-lt"/>
              </a:rPr>
              <a:t>HPM Objective lenses </a:t>
            </a:r>
          </a:p>
        </p:txBody>
      </p:sp>
      <p:sp>
        <p:nvSpPr>
          <p:cNvPr id="4" name="Oval 3">
            <a:extLst>
              <a:ext uri="{FF2B5EF4-FFF2-40B4-BE49-F238E27FC236}">
                <a16:creationId xmlns:a16="http://schemas.microsoft.com/office/drawing/2014/main" id="{83DD3114-0A7F-1CA9-292B-CEE106C499DD}"/>
              </a:ext>
            </a:extLst>
          </p:cNvPr>
          <p:cNvSpPr/>
          <p:nvPr/>
        </p:nvSpPr>
        <p:spPr>
          <a:xfrm>
            <a:off x="2975534" y="2007430"/>
            <a:ext cx="626411" cy="4033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 name="Oval 4">
            <a:extLst>
              <a:ext uri="{FF2B5EF4-FFF2-40B4-BE49-F238E27FC236}">
                <a16:creationId xmlns:a16="http://schemas.microsoft.com/office/drawing/2014/main" id="{C9BAE55E-3506-186E-DC34-BC15BE026862}"/>
              </a:ext>
            </a:extLst>
          </p:cNvPr>
          <p:cNvSpPr/>
          <p:nvPr/>
        </p:nvSpPr>
        <p:spPr>
          <a:xfrm>
            <a:off x="3933152" y="3331870"/>
            <a:ext cx="626411" cy="4033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a:extLst>
              <a:ext uri="{FF2B5EF4-FFF2-40B4-BE49-F238E27FC236}">
                <a16:creationId xmlns:a16="http://schemas.microsoft.com/office/drawing/2014/main" id="{BBDC886B-1532-3DAF-45DF-4C10341D9AEB}"/>
              </a:ext>
            </a:extLst>
          </p:cNvPr>
          <p:cNvSpPr/>
          <p:nvPr/>
        </p:nvSpPr>
        <p:spPr>
          <a:xfrm>
            <a:off x="4833337" y="1977720"/>
            <a:ext cx="626411" cy="4033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059" name="Content Placeholder 2">
            <a:extLst>
              <a:ext uri="{FF2B5EF4-FFF2-40B4-BE49-F238E27FC236}">
                <a16:creationId xmlns:a16="http://schemas.microsoft.com/office/drawing/2014/main" id="{77708EDC-A847-D3E3-43B2-1B8BD5B470FB}"/>
              </a:ext>
            </a:extLst>
          </p:cNvPr>
          <p:cNvSpPr>
            <a:spLocks noGrp="1"/>
          </p:cNvSpPr>
          <p:nvPr>
            <p:ph sz="half" idx="1"/>
          </p:nvPr>
        </p:nvSpPr>
        <p:spPr>
          <a:xfrm>
            <a:off x="246063" y="1302805"/>
            <a:ext cx="9351962" cy="5183187"/>
          </a:xfrm>
        </p:spPr>
        <p:txBody>
          <a:bodyPr/>
          <a:lstStyle/>
          <a:p>
            <a:pPr eaLnBrk="1" hangingPunct="1"/>
            <a:r>
              <a:rPr lang="en-GB" altLang="en-US" dirty="0">
                <a:solidFill>
                  <a:schemeClr val="bg1"/>
                </a:solidFill>
              </a:rPr>
              <a:t>Focuses light rays at a specific point – the FOCAL POINT</a:t>
            </a:r>
          </a:p>
          <a:p>
            <a:pPr eaLnBrk="1" hangingPunct="1"/>
            <a:endParaRPr lang="en-GB" altLang="en-US" dirty="0">
              <a:solidFill>
                <a:srgbClr val="FFFF00"/>
              </a:solidFill>
            </a:endParaRPr>
          </a:p>
          <a:p>
            <a:pPr eaLnBrk="1" hangingPunct="1"/>
            <a:r>
              <a:rPr lang="en-GB" altLang="en-US" dirty="0">
                <a:solidFill>
                  <a:schemeClr val="bg1"/>
                </a:solidFill>
              </a:rPr>
              <a:t>Distance between centre of the lens &amp; the FOCAL POINT </a:t>
            </a:r>
            <a:r>
              <a:rPr lang="en-GB" altLang="en-US" dirty="0">
                <a:solidFill>
                  <a:srgbClr val="FFFF00"/>
                </a:solidFill>
              </a:rPr>
              <a:t>is called the </a:t>
            </a:r>
            <a:r>
              <a:rPr lang="en-GB" altLang="en-US" dirty="0">
                <a:solidFill>
                  <a:srgbClr val="00B0F0"/>
                </a:solidFill>
              </a:rPr>
              <a:t>FOCAL LENGTH</a:t>
            </a:r>
          </a:p>
          <a:p>
            <a:pPr eaLnBrk="1" hangingPunct="1"/>
            <a:endParaRPr lang="en-GB" altLang="en-US" dirty="0">
              <a:solidFill>
                <a:srgbClr val="FFFF00"/>
              </a:solidFill>
            </a:endParaRPr>
          </a:p>
          <a:p>
            <a:pPr eaLnBrk="1" hangingPunct="1"/>
            <a:endParaRPr lang="en-GB" altLang="en-US" dirty="0">
              <a:solidFill>
                <a:srgbClr val="FFFF00"/>
              </a:solidFill>
            </a:endParaRPr>
          </a:p>
          <a:p>
            <a:pPr eaLnBrk="1" hangingPunct="1"/>
            <a:endParaRPr lang="en-GB" altLang="en-US" dirty="0">
              <a:solidFill>
                <a:srgbClr val="FFFF00"/>
              </a:solidFill>
            </a:endParaRPr>
          </a:p>
          <a:p>
            <a:pPr eaLnBrk="1" hangingPunct="1"/>
            <a:endParaRPr lang="en-GB" altLang="en-US" dirty="0">
              <a:solidFill>
                <a:srgbClr val="FFFF00"/>
              </a:solidFill>
            </a:endParaRPr>
          </a:p>
          <a:p>
            <a:pPr eaLnBrk="1" hangingPunct="1"/>
            <a:endParaRPr lang="en-GB" altLang="en-US" dirty="0">
              <a:solidFill>
                <a:srgbClr val="FFFF00"/>
              </a:solidFill>
            </a:endParaRPr>
          </a:p>
          <a:p>
            <a:pPr eaLnBrk="1" hangingPunct="1"/>
            <a:r>
              <a:rPr lang="en-GB" altLang="en-US" dirty="0">
                <a:solidFill>
                  <a:schemeClr val="bg1"/>
                </a:solidFill>
              </a:rPr>
              <a:t>Lens strength is related to </a:t>
            </a:r>
            <a:r>
              <a:rPr lang="en-GB" altLang="en-US" dirty="0">
                <a:solidFill>
                  <a:srgbClr val="00B0F0"/>
                </a:solidFill>
              </a:rPr>
              <a:t>FOCAL LENGTH</a:t>
            </a:r>
          </a:p>
          <a:p>
            <a:pPr eaLnBrk="1" hangingPunct="1"/>
            <a:r>
              <a:rPr lang="en-GB" altLang="en-US" dirty="0">
                <a:solidFill>
                  <a:schemeClr val="bg1"/>
                </a:solidFill>
              </a:rPr>
              <a:t>Short focal length = Higher magnification</a:t>
            </a:r>
          </a:p>
        </p:txBody>
      </p:sp>
      <p:pic>
        <p:nvPicPr>
          <p:cNvPr id="45060" name="Content Placeholder 2">
            <a:extLst>
              <a:ext uri="{FF2B5EF4-FFF2-40B4-BE49-F238E27FC236}">
                <a16:creationId xmlns:a16="http://schemas.microsoft.com/office/drawing/2014/main" id="{DC1FAD4C-11E8-83B5-0491-36B3236D398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966579" y="2857915"/>
            <a:ext cx="2764573" cy="3628078"/>
          </a:xfr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8B8F964-573B-0417-63D1-8FD9CD736558}"/>
                  </a:ext>
                </a:extLst>
              </p14:cNvPr>
              <p14:cNvContentPartPr/>
              <p14:nvPr/>
            </p14:nvContentPartPr>
            <p14:xfrm>
              <a:off x="2593975" y="3730625"/>
              <a:ext cx="310320" cy="1746720"/>
            </p14:xfrm>
          </p:contentPart>
        </mc:Choice>
        <mc:Fallback xmlns="">
          <p:pic>
            <p:nvPicPr>
              <p:cNvPr id="3" name="Ink 2">
                <a:extLst>
                  <a:ext uri="{FF2B5EF4-FFF2-40B4-BE49-F238E27FC236}">
                    <a16:creationId xmlns:a16="http://schemas.microsoft.com/office/drawing/2014/main" id="{28B8F964-573B-0417-63D1-8FD9CD736558}"/>
                  </a:ext>
                </a:extLst>
              </p:cNvPr>
              <p:cNvPicPr/>
              <p:nvPr/>
            </p:nvPicPr>
            <p:blipFill>
              <a:blip r:embed="rId5"/>
              <a:stretch>
                <a:fillRect/>
              </a:stretch>
            </p:blipFill>
            <p:spPr>
              <a:xfrm>
                <a:off x="2575975" y="3712625"/>
                <a:ext cx="345960" cy="1782360"/>
              </a:xfrm>
              <a:prstGeom prst="rect">
                <a:avLst/>
              </a:prstGeom>
            </p:spPr>
          </p:pic>
        </mc:Fallback>
      </mc:AlternateContent>
      <p:cxnSp>
        <p:nvCxnSpPr>
          <p:cNvPr id="6" name="Straight Arrow Connector 5">
            <a:extLst>
              <a:ext uri="{FF2B5EF4-FFF2-40B4-BE49-F238E27FC236}">
                <a16:creationId xmlns:a16="http://schemas.microsoft.com/office/drawing/2014/main" id="{E534B8A7-22BC-03EB-9A65-17B41620A8AA}"/>
              </a:ext>
            </a:extLst>
          </p:cNvPr>
          <p:cNvCxnSpPr>
            <a:cxnSpLocks/>
          </p:cNvCxnSpPr>
          <p:nvPr/>
        </p:nvCxnSpPr>
        <p:spPr>
          <a:xfrm>
            <a:off x="2981325" y="3973093"/>
            <a:ext cx="1457325" cy="47148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CF1224F-CA8C-25EB-284F-E1F8DFD598F7}"/>
              </a:ext>
            </a:extLst>
          </p:cNvPr>
          <p:cNvCxnSpPr>
            <a:cxnSpLocks/>
          </p:cNvCxnSpPr>
          <p:nvPr/>
        </p:nvCxnSpPr>
        <p:spPr>
          <a:xfrm flipV="1">
            <a:off x="2930525" y="4649788"/>
            <a:ext cx="1508125" cy="4572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4766BF-E3F1-BE60-2B68-AC2C0F53EDD7}"/>
              </a:ext>
            </a:extLst>
          </p:cNvPr>
          <p:cNvCxnSpPr>
            <a:cxnSpLocks/>
          </p:cNvCxnSpPr>
          <p:nvPr/>
        </p:nvCxnSpPr>
        <p:spPr>
          <a:xfrm>
            <a:off x="941388" y="4554538"/>
            <a:ext cx="1766887"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4782308-3E4A-96F7-8EF1-279015326F95}"/>
              </a:ext>
            </a:extLst>
          </p:cNvPr>
          <p:cNvSpPr/>
          <p:nvPr/>
        </p:nvSpPr>
        <p:spPr>
          <a:xfrm>
            <a:off x="4557713" y="4146785"/>
            <a:ext cx="879475" cy="9144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5066" name="TextBox 11">
            <a:extLst>
              <a:ext uri="{FF2B5EF4-FFF2-40B4-BE49-F238E27FC236}">
                <a16:creationId xmlns:a16="http://schemas.microsoft.com/office/drawing/2014/main" id="{D2167534-33C7-0D54-0431-E4694BADB50B}"/>
              </a:ext>
            </a:extLst>
          </p:cNvPr>
          <p:cNvSpPr txBox="1">
            <a:spLocks noChangeArrowheads="1"/>
          </p:cNvSpPr>
          <p:nvPr/>
        </p:nvSpPr>
        <p:spPr bwMode="auto">
          <a:xfrm>
            <a:off x="4537372" y="4404519"/>
            <a:ext cx="9360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000" dirty="0">
                <a:latin typeface="+mn-lt"/>
              </a:rPr>
              <a:t>Object</a:t>
            </a:r>
          </a:p>
        </p:txBody>
      </p:sp>
      <p:sp>
        <p:nvSpPr>
          <p:cNvPr id="45067" name="TextBox 12">
            <a:extLst>
              <a:ext uri="{FF2B5EF4-FFF2-40B4-BE49-F238E27FC236}">
                <a16:creationId xmlns:a16="http://schemas.microsoft.com/office/drawing/2014/main" id="{43007F9F-A867-21AB-A50D-6872B38D16DB}"/>
              </a:ext>
            </a:extLst>
          </p:cNvPr>
          <p:cNvSpPr txBox="1">
            <a:spLocks noChangeArrowheads="1"/>
          </p:cNvSpPr>
          <p:nvPr/>
        </p:nvSpPr>
        <p:spPr bwMode="auto">
          <a:xfrm>
            <a:off x="1373988" y="4195832"/>
            <a:ext cx="1139291" cy="707886"/>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000" dirty="0">
                <a:solidFill>
                  <a:srgbClr val="FFFF00"/>
                </a:solidFill>
                <a:latin typeface="+mn-lt"/>
              </a:rPr>
              <a:t>Light source</a:t>
            </a:r>
          </a:p>
        </p:txBody>
      </p:sp>
      <p:sp>
        <p:nvSpPr>
          <p:cNvPr id="45068" name="TextBox 14">
            <a:extLst>
              <a:ext uri="{FF2B5EF4-FFF2-40B4-BE49-F238E27FC236}">
                <a16:creationId xmlns:a16="http://schemas.microsoft.com/office/drawing/2014/main" id="{E46C5FE5-A8F2-E162-7394-88916AC25449}"/>
              </a:ext>
            </a:extLst>
          </p:cNvPr>
          <p:cNvSpPr txBox="1">
            <a:spLocks noChangeArrowheads="1"/>
          </p:cNvSpPr>
          <p:nvPr/>
        </p:nvSpPr>
        <p:spPr bwMode="auto">
          <a:xfrm>
            <a:off x="2045234" y="3360738"/>
            <a:ext cx="9360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000">
                <a:solidFill>
                  <a:srgbClr val="FFFF00"/>
                </a:solidFill>
                <a:latin typeface="+mn-lt"/>
              </a:rPr>
              <a:t>Lens</a:t>
            </a:r>
          </a:p>
        </p:txBody>
      </p:sp>
      <p:cxnSp>
        <p:nvCxnSpPr>
          <p:cNvPr id="17" name="Straight Arrow Connector 16">
            <a:extLst>
              <a:ext uri="{FF2B5EF4-FFF2-40B4-BE49-F238E27FC236}">
                <a16:creationId xmlns:a16="http://schemas.microsoft.com/office/drawing/2014/main" id="{1EAC8780-6ECF-881E-9846-4F7A00223DDD}"/>
              </a:ext>
            </a:extLst>
          </p:cNvPr>
          <p:cNvCxnSpPr>
            <a:cxnSpLocks/>
          </p:cNvCxnSpPr>
          <p:nvPr/>
        </p:nvCxnSpPr>
        <p:spPr>
          <a:xfrm>
            <a:off x="2981325" y="4549775"/>
            <a:ext cx="1425575"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070" name="TextBox 17">
            <a:extLst>
              <a:ext uri="{FF2B5EF4-FFF2-40B4-BE49-F238E27FC236}">
                <a16:creationId xmlns:a16="http://schemas.microsoft.com/office/drawing/2014/main" id="{625AAFBF-97BF-8828-3B23-566917CA180D}"/>
              </a:ext>
            </a:extLst>
          </p:cNvPr>
          <p:cNvSpPr txBox="1">
            <a:spLocks noChangeArrowheads="1"/>
          </p:cNvSpPr>
          <p:nvPr/>
        </p:nvSpPr>
        <p:spPr bwMode="auto">
          <a:xfrm>
            <a:off x="3062227" y="4200514"/>
            <a:ext cx="15204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000" dirty="0">
                <a:solidFill>
                  <a:srgbClr val="00B0F0"/>
                </a:solidFill>
                <a:latin typeface="+mn-lt"/>
              </a:rPr>
              <a:t>Focal length</a:t>
            </a:r>
          </a:p>
        </p:txBody>
      </p:sp>
      <p:sp>
        <p:nvSpPr>
          <p:cNvPr id="45071" name="TextBox 20">
            <a:extLst>
              <a:ext uri="{FF2B5EF4-FFF2-40B4-BE49-F238E27FC236}">
                <a16:creationId xmlns:a16="http://schemas.microsoft.com/office/drawing/2014/main" id="{8FB6DFE9-9179-5044-C975-EA050330E1E1}"/>
              </a:ext>
            </a:extLst>
          </p:cNvPr>
          <p:cNvSpPr txBox="1">
            <a:spLocks noChangeArrowheads="1"/>
          </p:cNvSpPr>
          <p:nvPr/>
        </p:nvSpPr>
        <p:spPr bwMode="auto">
          <a:xfrm>
            <a:off x="3940328" y="3434231"/>
            <a:ext cx="14573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000" dirty="0">
                <a:solidFill>
                  <a:schemeClr val="bg1"/>
                </a:solidFill>
                <a:latin typeface="+mn-lt"/>
              </a:rPr>
              <a:t>Focal </a:t>
            </a:r>
          </a:p>
          <a:p>
            <a:pPr>
              <a:lnSpc>
                <a:spcPct val="100000"/>
              </a:lnSpc>
              <a:spcBef>
                <a:spcPct val="0"/>
              </a:spcBef>
              <a:buFontTx/>
              <a:buNone/>
            </a:pPr>
            <a:r>
              <a:rPr lang="en-GB" altLang="en-US" sz="2000" dirty="0">
                <a:solidFill>
                  <a:schemeClr val="bg1"/>
                </a:solidFill>
                <a:latin typeface="+mn-lt"/>
              </a:rPr>
              <a:t>point</a:t>
            </a:r>
          </a:p>
        </p:txBody>
      </p:sp>
      <p:sp>
        <p:nvSpPr>
          <p:cNvPr id="2" name="TextBox 1">
            <a:extLst>
              <a:ext uri="{FF2B5EF4-FFF2-40B4-BE49-F238E27FC236}">
                <a16:creationId xmlns:a16="http://schemas.microsoft.com/office/drawing/2014/main" id="{8530246B-3642-60AE-C1EC-11AB3CBE577D}"/>
              </a:ext>
            </a:extLst>
          </p:cNvPr>
          <p:cNvSpPr txBox="1"/>
          <p:nvPr/>
        </p:nvSpPr>
        <p:spPr>
          <a:xfrm>
            <a:off x="1294346" y="93563"/>
            <a:ext cx="10016058" cy="769441"/>
          </a:xfrm>
          <a:prstGeom prst="rect">
            <a:avLst/>
          </a:prstGeom>
          <a:noFill/>
        </p:spPr>
        <p:txBody>
          <a:bodyPr wrap="square" rtlCol="0">
            <a:spAutoFit/>
          </a:bodyPr>
          <a:lstStyle/>
          <a:p>
            <a:pPr algn="ctr"/>
            <a:r>
              <a:rPr lang="en-GB" sz="4400" dirty="0">
                <a:solidFill>
                  <a:srgbClr val="FFFF00"/>
                </a:solidFill>
                <a:latin typeface="+mn-lt"/>
              </a:rPr>
              <a:t>HPM Objective lenses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4950-72BA-240C-5352-AD6B039A9663}"/>
              </a:ext>
            </a:extLst>
          </p:cNvPr>
          <p:cNvSpPr>
            <a:spLocks noGrp="1"/>
          </p:cNvSpPr>
          <p:nvPr>
            <p:ph type="title"/>
          </p:nvPr>
        </p:nvSpPr>
        <p:spPr>
          <a:xfrm>
            <a:off x="784658" y="0"/>
            <a:ext cx="10515600" cy="1325563"/>
          </a:xfrm>
        </p:spPr>
        <p:txBody>
          <a:bodyPr/>
          <a:lstStyle/>
          <a:p>
            <a:pPr algn="ctr"/>
            <a:r>
              <a:rPr lang="en-GB" dirty="0">
                <a:solidFill>
                  <a:srgbClr val="FFFF00"/>
                </a:solidFill>
              </a:rPr>
              <a:t>Forensic Ecology &amp; Microscopy</a:t>
            </a:r>
          </a:p>
        </p:txBody>
      </p:sp>
      <p:pic>
        <p:nvPicPr>
          <p:cNvPr id="5" name="Picture 4">
            <a:extLst>
              <a:ext uri="{FF2B5EF4-FFF2-40B4-BE49-F238E27FC236}">
                <a16:creationId xmlns:a16="http://schemas.microsoft.com/office/drawing/2014/main" id="{02EE36D6-E502-7A82-E22B-A19F06867B63}"/>
              </a:ext>
            </a:extLst>
          </p:cNvPr>
          <p:cNvPicPr>
            <a:picLocks noChangeAspect="1"/>
          </p:cNvPicPr>
          <p:nvPr/>
        </p:nvPicPr>
        <p:blipFill rotWithShape="1">
          <a:blip r:embed="rId2"/>
          <a:srcRect l="2691" r="3254"/>
          <a:stretch/>
        </p:blipFill>
        <p:spPr>
          <a:xfrm>
            <a:off x="306861" y="1905865"/>
            <a:ext cx="4621427" cy="3670729"/>
          </a:xfrm>
          <a:prstGeom prst="rect">
            <a:avLst/>
          </a:prstGeom>
        </p:spPr>
      </p:pic>
      <p:sp>
        <p:nvSpPr>
          <p:cNvPr id="6" name="TextBox 5">
            <a:extLst>
              <a:ext uri="{FF2B5EF4-FFF2-40B4-BE49-F238E27FC236}">
                <a16:creationId xmlns:a16="http://schemas.microsoft.com/office/drawing/2014/main" id="{EA23B48C-8AC8-3B2E-62E3-8B018B0B7B14}"/>
              </a:ext>
            </a:extLst>
          </p:cNvPr>
          <p:cNvSpPr txBox="1"/>
          <p:nvPr/>
        </p:nvSpPr>
        <p:spPr>
          <a:xfrm>
            <a:off x="1462216" y="5656038"/>
            <a:ext cx="2310715" cy="400110"/>
          </a:xfrm>
          <a:prstGeom prst="rect">
            <a:avLst/>
          </a:prstGeom>
          <a:noFill/>
        </p:spPr>
        <p:txBody>
          <a:bodyPr wrap="square" rtlCol="0">
            <a:spAutoFit/>
          </a:bodyPr>
          <a:lstStyle/>
          <a:p>
            <a:pPr algn="ctr"/>
            <a:r>
              <a:rPr lang="en-GB" sz="2000" dirty="0" err="1">
                <a:solidFill>
                  <a:srgbClr val="FFFF00"/>
                </a:solidFill>
                <a:latin typeface="+mn-lt"/>
              </a:rPr>
              <a:t>Bayu</a:t>
            </a:r>
            <a:r>
              <a:rPr lang="en-GB" sz="2000" dirty="0">
                <a:solidFill>
                  <a:srgbClr val="FFFF00"/>
                </a:solidFill>
                <a:latin typeface="+mn-lt"/>
              </a:rPr>
              <a:t> et al., (2020)</a:t>
            </a:r>
          </a:p>
        </p:txBody>
      </p:sp>
      <p:pic>
        <p:nvPicPr>
          <p:cNvPr id="7" name="Picture 6">
            <a:extLst>
              <a:ext uri="{FF2B5EF4-FFF2-40B4-BE49-F238E27FC236}">
                <a16:creationId xmlns:a16="http://schemas.microsoft.com/office/drawing/2014/main" id="{795B1C81-C409-DBA8-0772-5B891CFDFA50}"/>
              </a:ext>
            </a:extLst>
          </p:cNvPr>
          <p:cNvPicPr>
            <a:picLocks noChangeAspect="1"/>
          </p:cNvPicPr>
          <p:nvPr/>
        </p:nvPicPr>
        <p:blipFill>
          <a:blip r:embed="rId3"/>
          <a:stretch>
            <a:fillRect/>
          </a:stretch>
        </p:blipFill>
        <p:spPr>
          <a:xfrm>
            <a:off x="5148651" y="1905865"/>
            <a:ext cx="3192160" cy="2489885"/>
          </a:xfrm>
          <a:prstGeom prst="rect">
            <a:avLst/>
          </a:prstGeom>
        </p:spPr>
      </p:pic>
      <p:pic>
        <p:nvPicPr>
          <p:cNvPr id="8" name="Picture 7">
            <a:extLst>
              <a:ext uri="{FF2B5EF4-FFF2-40B4-BE49-F238E27FC236}">
                <a16:creationId xmlns:a16="http://schemas.microsoft.com/office/drawing/2014/main" id="{095CAA49-E618-655D-EDED-F1F17BA1AC46}"/>
              </a:ext>
            </a:extLst>
          </p:cNvPr>
          <p:cNvPicPr>
            <a:picLocks noChangeAspect="1"/>
          </p:cNvPicPr>
          <p:nvPr/>
        </p:nvPicPr>
        <p:blipFill>
          <a:blip r:embed="rId4"/>
          <a:stretch>
            <a:fillRect/>
          </a:stretch>
        </p:blipFill>
        <p:spPr>
          <a:xfrm>
            <a:off x="8692978" y="1905865"/>
            <a:ext cx="3192161" cy="3750173"/>
          </a:xfrm>
          <a:prstGeom prst="rect">
            <a:avLst/>
          </a:prstGeom>
        </p:spPr>
      </p:pic>
      <p:sp>
        <p:nvSpPr>
          <p:cNvPr id="9" name="TextBox 8">
            <a:extLst>
              <a:ext uri="{FF2B5EF4-FFF2-40B4-BE49-F238E27FC236}">
                <a16:creationId xmlns:a16="http://schemas.microsoft.com/office/drawing/2014/main" id="{1ECC07DD-806F-6CE7-0386-68DB691954D4}"/>
              </a:ext>
            </a:extLst>
          </p:cNvPr>
          <p:cNvSpPr txBox="1"/>
          <p:nvPr/>
        </p:nvSpPr>
        <p:spPr>
          <a:xfrm>
            <a:off x="5403507" y="6236340"/>
            <a:ext cx="6578941" cy="523220"/>
          </a:xfrm>
          <a:prstGeom prst="rect">
            <a:avLst/>
          </a:prstGeom>
          <a:noFill/>
        </p:spPr>
        <p:txBody>
          <a:bodyPr wrap="square" rtlCol="0">
            <a:spAutoFit/>
          </a:bodyPr>
          <a:lstStyle/>
          <a:p>
            <a:pPr algn="ctr"/>
            <a:r>
              <a:rPr lang="en-GB" sz="2800" dirty="0">
                <a:solidFill>
                  <a:srgbClr val="FFFF00"/>
                </a:solidFill>
                <a:latin typeface="+mn-lt"/>
              </a:rPr>
              <a:t>Why might these be helpful in casework?</a:t>
            </a:r>
          </a:p>
        </p:txBody>
      </p:sp>
    </p:spTree>
    <p:extLst>
      <p:ext uri="{BB962C8B-B14F-4D97-AF65-F5344CB8AC3E}">
        <p14:creationId xmlns:p14="http://schemas.microsoft.com/office/powerpoint/2010/main" val="3231361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C68C-C405-2FC0-6A6D-09D2B2DAF46E}"/>
              </a:ext>
            </a:extLst>
          </p:cNvPr>
          <p:cNvSpPr>
            <a:spLocks noGrp="1"/>
          </p:cNvSpPr>
          <p:nvPr>
            <p:ph type="title"/>
          </p:nvPr>
        </p:nvSpPr>
        <p:spPr>
          <a:xfrm>
            <a:off x="159442" y="1196031"/>
            <a:ext cx="10515600" cy="1325563"/>
          </a:xfrm>
        </p:spPr>
        <p:txBody>
          <a:bodyPr>
            <a:normAutofit fontScale="90000"/>
          </a:bodyPr>
          <a:lstStyle/>
          <a:p>
            <a:pPr algn="ctr"/>
            <a:r>
              <a:rPr lang="en-GB" dirty="0">
                <a:solidFill>
                  <a:srgbClr val="FFFF00"/>
                </a:solidFill>
                <a:latin typeface="+mn-lt"/>
                <a:cs typeface="Arial" panose="020B0604020202020204" pitchFamily="34" charset="0"/>
              </a:rPr>
              <a:t>2024-2025 Forensic Science research project</a:t>
            </a:r>
            <a:br>
              <a:rPr lang="en-GB" dirty="0">
                <a:solidFill>
                  <a:srgbClr val="FFFF00"/>
                </a:solidFill>
                <a:latin typeface="Arial" panose="020B0604020202020204" pitchFamily="34" charset="0"/>
                <a:cs typeface="Arial" panose="020B0604020202020204" pitchFamily="34" charset="0"/>
              </a:rPr>
            </a:br>
            <a:br>
              <a:rPr lang="en-GB" dirty="0">
                <a:solidFill>
                  <a:srgbClr val="FFFF00"/>
                </a:solidFill>
                <a:latin typeface="Arial" panose="020B0604020202020204" pitchFamily="34" charset="0"/>
                <a:cs typeface="Arial" panose="020B0604020202020204" pitchFamily="34" charset="0"/>
              </a:rPr>
            </a:br>
            <a:r>
              <a:rPr lang="en-GB" i="1" dirty="0">
                <a:solidFill>
                  <a:schemeClr val="bg1"/>
                </a:solidFill>
                <a:latin typeface="+mn-lt"/>
                <a:cs typeface="Arial" panose="020B0604020202020204" pitchFamily="34" charset="0"/>
              </a:rPr>
              <a:t>Can diatom communities be a tool to determine water conditions in drowning cases? </a:t>
            </a:r>
          </a:p>
        </p:txBody>
      </p:sp>
      <p:sp>
        <p:nvSpPr>
          <p:cNvPr id="3" name="Content Placeholder 2">
            <a:extLst>
              <a:ext uri="{FF2B5EF4-FFF2-40B4-BE49-F238E27FC236}">
                <a16:creationId xmlns:a16="http://schemas.microsoft.com/office/drawing/2014/main" id="{6F4689CE-850C-1EDF-A588-C5FB05BCAD8F}"/>
              </a:ext>
            </a:extLst>
          </p:cNvPr>
          <p:cNvSpPr>
            <a:spLocks noGrp="1"/>
          </p:cNvSpPr>
          <p:nvPr>
            <p:ph idx="1"/>
          </p:nvPr>
        </p:nvSpPr>
        <p:spPr>
          <a:xfrm>
            <a:off x="714632" y="3717625"/>
            <a:ext cx="11049000" cy="4351338"/>
          </a:xfrm>
        </p:spPr>
        <p:txBody>
          <a:bodyPr/>
          <a:lstStyle/>
          <a:p>
            <a:pPr marL="0" indent="0">
              <a:buNone/>
            </a:pPr>
            <a:r>
              <a:rPr lang="en-GB" dirty="0">
                <a:solidFill>
                  <a:srgbClr val="FFFF00"/>
                </a:solidFill>
                <a:latin typeface="Arial" panose="020B0604020202020204" pitchFamily="34" charset="0"/>
                <a:cs typeface="Arial" panose="020B0604020202020204" pitchFamily="34" charset="0"/>
              </a:rPr>
              <a:t>Why?</a:t>
            </a:r>
            <a:r>
              <a:rPr lang="en-GB" dirty="0">
                <a:solidFill>
                  <a:schemeClr val="bg1"/>
                </a:solidFill>
                <a:latin typeface="Arial" panose="020B0604020202020204" pitchFamily="34" charset="0"/>
                <a:cs typeface="Arial" panose="020B0604020202020204" pitchFamily="34" charset="0"/>
              </a:rPr>
              <a:t> </a:t>
            </a:r>
          </a:p>
          <a:p>
            <a:r>
              <a:rPr lang="en-GB" dirty="0">
                <a:solidFill>
                  <a:schemeClr val="bg1"/>
                </a:solidFill>
              </a:rPr>
              <a:t>Diatoms are key primary producers within freshwater food webs</a:t>
            </a:r>
          </a:p>
          <a:p>
            <a:r>
              <a:rPr lang="en-GB" dirty="0">
                <a:solidFill>
                  <a:schemeClr val="bg1"/>
                </a:solidFill>
              </a:rPr>
              <a:t>Diatoms are key biomarkers for changes in water conditions </a:t>
            </a:r>
          </a:p>
          <a:p>
            <a:r>
              <a:rPr lang="en-GB" dirty="0">
                <a:solidFill>
                  <a:schemeClr val="bg1"/>
                </a:solidFill>
              </a:rPr>
              <a:t>In Forensic Science, diatoms are used to determine drowning </a:t>
            </a:r>
          </a:p>
          <a:p>
            <a:r>
              <a:rPr lang="en-GB" dirty="0">
                <a:solidFill>
                  <a:schemeClr val="bg1"/>
                </a:solidFill>
              </a:rPr>
              <a:t>Can they be useful to infer location of drowning?</a:t>
            </a:r>
          </a:p>
        </p:txBody>
      </p:sp>
      <p:pic>
        <p:nvPicPr>
          <p:cNvPr id="4" name="Picture 3">
            <a:extLst>
              <a:ext uri="{FF2B5EF4-FFF2-40B4-BE49-F238E27FC236}">
                <a16:creationId xmlns:a16="http://schemas.microsoft.com/office/drawing/2014/main" id="{06BBAA7C-B7BD-559C-8E7F-42A60FC4EFD9}"/>
              </a:ext>
            </a:extLst>
          </p:cNvPr>
          <p:cNvPicPr>
            <a:picLocks noChangeAspect="1"/>
          </p:cNvPicPr>
          <p:nvPr/>
        </p:nvPicPr>
        <p:blipFill rotWithShape="1">
          <a:blip r:embed="rId2"/>
          <a:srcRect l="22592" t="6481" r="20123"/>
          <a:stretch/>
        </p:blipFill>
        <p:spPr>
          <a:xfrm>
            <a:off x="10675042" y="0"/>
            <a:ext cx="1516958" cy="3302000"/>
          </a:xfrm>
          <a:prstGeom prst="rect">
            <a:avLst/>
          </a:prstGeom>
        </p:spPr>
      </p:pic>
    </p:spTree>
    <p:extLst>
      <p:ext uri="{BB962C8B-B14F-4D97-AF65-F5344CB8AC3E}">
        <p14:creationId xmlns:p14="http://schemas.microsoft.com/office/powerpoint/2010/main" val="145033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A41D-6EBB-7FE2-DD15-1A4CC63AB87F}"/>
              </a:ext>
            </a:extLst>
          </p:cNvPr>
          <p:cNvSpPr>
            <a:spLocks noGrp="1"/>
          </p:cNvSpPr>
          <p:nvPr>
            <p:ph type="title"/>
          </p:nvPr>
        </p:nvSpPr>
        <p:spPr>
          <a:xfrm>
            <a:off x="778476" y="-80763"/>
            <a:ext cx="10515600" cy="1325563"/>
          </a:xfrm>
        </p:spPr>
        <p:txBody>
          <a:bodyPr/>
          <a:lstStyle/>
          <a:p>
            <a:pPr algn="ctr"/>
            <a:r>
              <a:rPr lang="en-GB" dirty="0">
                <a:solidFill>
                  <a:srgbClr val="FFFF00"/>
                </a:solidFill>
              </a:rPr>
              <a:t>River Don diatom sampling</a:t>
            </a:r>
          </a:p>
        </p:txBody>
      </p:sp>
      <p:sp>
        <p:nvSpPr>
          <p:cNvPr id="4" name="Flowchart: Punched Tape 3">
            <a:extLst>
              <a:ext uri="{FF2B5EF4-FFF2-40B4-BE49-F238E27FC236}">
                <a16:creationId xmlns:a16="http://schemas.microsoft.com/office/drawing/2014/main" id="{CEC89D6F-9872-B48E-8C83-F70E51783B88}"/>
              </a:ext>
            </a:extLst>
          </p:cNvPr>
          <p:cNvSpPr/>
          <p:nvPr/>
        </p:nvSpPr>
        <p:spPr>
          <a:xfrm>
            <a:off x="0" y="2372497"/>
            <a:ext cx="12192000" cy="1841157"/>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Block Arc 4">
            <a:extLst>
              <a:ext uri="{FF2B5EF4-FFF2-40B4-BE49-F238E27FC236}">
                <a16:creationId xmlns:a16="http://schemas.microsoft.com/office/drawing/2014/main" id="{84463AF5-B56A-1CC6-309C-82BE07141666}"/>
              </a:ext>
            </a:extLst>
          </p:cNvPr>
          <p:cNvSpPr/>
          <p:nvPr/>
        </p:nvSpPr>
        <p:spPr>
          <a:xfrm rot="18531060">
            <a:off x="-197881" y="2653157"/>
            <a:ext cx="2834879" cy="1841157"/>
          </a:xfrm>
          <a:prstGeom prst="blockArc">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Rectangle 5">
            <a:extLst>
              <a:ext uri="{FF2B5EF4-FFF2-40B4-BE49-F238E27FC236}">
                <a16:creationId xmlns:a16="http://schemas.microsoft.com/office/drawing/2014/main" id="{A9F91FDE-A163-E7F2-CED2-09D0B29931F4}"/>
              </a:ext>
            </a:extLst>
          </p:cNvPr>
          <p:cNvSpPr/>
          <p:nvPr/>
        </p:nvSpPr>
        <p:spPr>
          <a:xfrm>
            <a:off x="8514183" y="2601095"/>
            <a:ext cx="1260389" cy="126038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ylinder 6">
            <a:extLst>
              <a:ext uri="{FF2B5EF4-FFF2-40B4-BE49-F238E27FC236}">
                <a16:creationId xmlns:a16="http://schemas.microsoft.com/office/drawing/2014/main" id="{657C7C9E-33D8-21B1-2290-45CB2EB71166}"/>
              </a:ext>
            </a:extLst>
          </p:cNvPr>
          <p:cNvSpPr/>
          <p:nvPr/>
        </p:nvSpPr>
        <p:spPr>
          <a:xfrm rot="16200000">
            <a:off x="7997912" y="2842053"/>
            <a:ext cx="741405" cy="778475"/>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D31A9-6941-4394-855C-2C5E2A08D303}"/>
              </a:ext>
            </a:extLst>
          </p:cNvPr>
          <p:cNvSpPr/>
          <p:nvPr/>
        </p:nvSpPr>
        <p:spPr>
          <a:xfrm>
            <a:off x="2825643" y="4436076"/>
            <a:ext cx="1684573" cy="2421924"/>
          </a:xfrm>
          <a:prstGeom prst="rect">
            <a:avLst/>
          </a:prstGeom>
          <a:solidFill>
            <a:srgbClr val="A98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07B64B4-8081-DABF-2F7C-7163F7F649DA}"/>
              </a:ext>
            </a:extLst>
          </p:cNvPr>
          <p:cNvSpPr/>
          <p:nvPr/>
        </p:nvSpPr>
        <p:spPr>
          <a:xfrm>
            <a:off x="4510216" y="4436076"/>
            <a:ext cx="1684573" cy="2413686"/>
          </a:xfrm>
          <a:prstGeom prst="rect">
            <a:avLst/>
          </a:prstGeom>
          <a:solidFill>
            <a:srgbClr val="A98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descr="Horse outline">
            <a:extLst>
              <a:ext uri="{FF2B5EF4-FFF2-40B4-BE49-F238E27FC236}">
                <a16:creationId xmlns:a16="http://schemas.microsoft.com/office/drawing/2014/main" id="{7C503B06-E8F5-565F-40FA-A8621C5B1A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10216" y="5490519"/>
            <a:ext cx="914400" cy="914400"/>
          </a:xfrm>
          <a:prstGeom prst="rect">
            <a:avLst/>
          </a:prstGeom>
        </p:spPr>
      </p:pic>
      <p:pic>
        <p:nvPicPr>
          <p:cNvPr id="12" name="Graphic 11" descr="Horse outline">
            <a:extLst>
              <a:ext uri="{FF2B5EF4-FFF2-40B4-BE49-F238E27FC236}">
                <a16:creationId xmlns:a16="http://schemas.microsoft.com/office/drawing/2014/main" id="{4F625CEC-0F53-AA38-7E81-AA31BFBDBF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7416" y="5935362"/>
            <a:ext cx="914400" cy="914400"/>
          </a:xfrm>
          <a:prstGeom prst="rect">
            <a:avLst/>
          </a:prstGeom>
        </p:spPr>
      </p:pic>
      <p:sp>
        <p:nvSpPr>
          <p:cNvPr id="13" name="TextBox 12">
            <a:extLst>
              <a:ext uri="{FF2B5EF4-FFF2-40B4-BE49-F238E27FC236}">
                <a16:creationId xmlns:a16="http://schemas.microsoft.com/office/drawing/2014/main" id="{19B2D85E-AA04-6A25-21F9-F827F01014EB}"/>
              </a:ext>
            </a:extLst>
          </p:cNvPr>
          <p:cNvSpPr txBox="1"/>
          <p:nvPr/>
        </p:nvSpPr>
        <p:spPr>
          <a:xfrm>
            <a:off x="10651524" y="1690688"/>
            <a:ext cx="1729946" cy="707886"/>
          </a:xfrm>
          <a:prstGeom prst="rect">
            <a:avLst/>
          </a:prstGeom>
          <a:noFill/>
        </p:spPr>
        <p:txBody>
          <a:bodyPr wrap="square" rtlCol="0">
            <a:spAutoFit/>
          </a:bodyPr>
          <a:lstStyle/>
          <a:p>
            <a:pPr algn="ctr"/>
            <a:r>
              <a:rPr lang="en-GB" sz="2000" dirty="0">
                <a:solidFill>
                  <a:srgbClr val="FFFF00"/>
                </a:solidFill>
                <a:latin typeface="+mn-lt"/>
              </a:rPr>
              <a:t>Upstream </a:t>
            </a:r>
          </a:p>
          <a:p>
            <a:pPr algn="ctr"/>
            <a:r>
              <a:rPr lang="en-GB" sz="2000" dirty="0">
                <a:solidFill>
                  <a:srgbClr val="FFFF00"/>
                </a:solidFill>
                <a:latin typeface="+mn-lt"/>
              </a:rPr>
              <a:t>(A)</a:t>
            </a:r>
          </a:p>
        </p:txBody>
      </p:sp>
      <p:sp>
        <p:nvSpPr>
          <p:cNvPr id="14" name="TextBox 13">
            <a:extLst>
              <a:ext uri="{FF2B5EF4-FFF2-40B4-BE49-F238E27FC236}">
                <a16:creationId xmlns:a16="http://schemas.microsoft.com/office/drawing/2014/main" id="{8C204B4B-01C4-5AAC-226E-F2703D635B41}"/>
              </a:ext>
            </a:extLst>
          </p:cNvPr>
          <p:cNvSpPr txBox="1"/>
          <p:nvPr/>
        </p:nvSpPr>
        <p:spPr>
          <a:xfrm>
            <a:off x="7051591" y="1657559"/>
            <a:ext cx="1729946" cy="707886"/>
          </a:xfrm>
          <a:prstGeom prst="rect">
            <a:avLst/>
          </a:prstGeom>
          <a:noFill/>
        </p:spPr>
        <p:txBody>
          <a:bodyPr wrap="square" rtlCol="0">
            <a:spAutoFit/>
          </a:bodyPr>
          <a:lstStyle/>
          <a:p>
            <a:pPr algn="ctr"/>
            <a:r>
              <a:rPr lang="en-GB" sz="2000" dirty="0">
                <a:solidFill>
                  <a:srgbClr val="FFFF00"/>
                </a:solidFill>
                <a:latin typeface="+mn-lt"/>
              </a:rPr>
              <a:t>Outflow </a:t>
            </a:r>
          </a:p>
          <a:p>
            <a:pPr algn="ctr"/>
            <a:r>
              <a:rPr lang="en-GB" sz="2000" dirty="0">
                <a:solidFill>
                  <a:srgbClr val="FFFF00"/>
                </a:solidFill>
                <a:latin typeface="+mn-lt"/>
              </a:rPr>
              <a:t>(B)</a:t>
            </a:r>
          </a:p>
        </p:txBody>
      </p:sp>
      <p:sp>
        <p:nvSpPr>
          <p:cNvPr id="15" name="TextBox 14">
            <a:extLst>
              <a:ext uri="{FF2B5EF4-FFF2-40B4-BE49-F238E27FC236}">
                <a16:creationId xmlns:a16="http://schemas.microsoft.com/office/drawing/2014/main" id="{4871C8A4-022F-F808-DFD3-D2B913C4E632}"/>
              </a:ext>
            </a:extLst>
          </p:cNvPr>
          <p:cNvSpPr txBox="1"/>
          <p:nvPr/>
        </p:nvSpPr>
        <p:spPr>
          <a:xfrm>
            <a:off x="3567490" y="1669414"/>
            <a:ext cx="1729946" cy="707886"/>
          </a:xfrm>
          <a:prstGeom prst="rect">
            <a:avLst/>
          </a:prstGeom>
          <a:noFill/>
        </p:spPr>
        <p:txBody>
          <a:bodyPr wrap="square" rtlCol="0">
            <a:spAutoFit/>
          </a:bodyPr>
          <a:lstStyle/>
          <a:p>
            <a:pPr algn="ctr"/>
            <a:r>
              <a:rPr lang="en-GB" sz="2000" dirty="0" err="1">
                <a:solidFill>
                  <a:srgbClr val="FFFF00"/>
                </a:solidFill>
                <a:latin typeface="+mn-lt"/>
              </a:rPr>
              <a:t>Mildene</a:t>
            </a:r>
            <a:r>
              <a:rPr lang="en-GB" sz="2000" dirty="0">
                <a:solidFill>
                  <a:srgbClr val="FFFF00"/>
                </a:solidFill>
                <a:latin typeface="+mn-lt"/>
              </a:rPr>
              <a:t> Farm </a:t>
            </a:r>
          </a:p>
          <a:p>
            <a:pPr algn="ctr"/>
            <a:r>
              <a:rPr lang="en-GB" sz="2000" dirty="0">
                <a:solidFill>
                  <a:srgbClr val="FFFF00"/>
                </a:solidFill>
                <a:latin typeface="+mn-lt"/>
              </a:rPr>
              <a:t>(C)</a:t>
            </a:r>
          </a:p>
        </p:txBody>
      </p:sp>
      <p:sp>
        <p:nvSpPr>
          <p:cNvPr id="16" name="TextBox 15">
            <a:extLst>
              <a:ext uri="{FF2B5EF4-FFF2-40B4-BE49-F238E27FC236}">
                <a16:creationId xmlns:a16="http://schemas.microsoft.com/office/drawing/2014/main" id="{55E95AD3-6D5E-DBE1-C905-DF9D5F6A3265}"/>
              </a:ext>
            </a:extLst>
          </p:cNvPr>
          <p:cNvSpPr txBox="1"/>
          <p:nvPr/>
        </p:nvSpPr>
        <p:spPr>
          <a:xfrm>
            <a:off x="-127685" y="1331065"/>
            <a:ext cx="1729946" cy="1323439"/>
          </a:xfrm>
          <a:prstGeom prst="rect">
            <a:avLst/>
          </a:prstGeom>
          <a:noFill/>
        </p:spPr>
        <p:txBody>
          <a:bodyPr wrap="square" rtlCol="0">
            <a:spAutoFit/>
          </a:bodyPr>
          <a:lstStyle/>
          <a:p>
            <a:pPr algn="ctr"/>
            <a:r>
              <a:rPr lang="en-GB" sz="2000" dirty="0">
                <a:solidFill>
                  <a:srgbClr val="FFFF00"/>
                </a:solidFill>
                <a:latin typeface="+mn-lt"/>
              </a:rPr>
              <a:t>Downstream Nature Reserve</a:t>
            </a:r>
          </a:p>
          <a:p>
            <a:pPr algn="ctr"/>
            <a:r>
              <a:rPr lang="en-GB" sz="2000" dirty="0">
                <a:solidFill>
                  <a:srgbClr val="FFFF00"/>
                </a:solidFill>
                <a:latin typeface="+mn-lt"/>
              </a:rPr>
              <a:t>(D)</a:t>
            </a:r>
          </a:p>
        </p:txBody>
      </p:sp>
      <p:sp>
        <p:nvSpPr>
          <p:cNvPr id="17" name="Arrow: Down 16">
            <a:extLst>
              <a:ext uri="{FF2B5EF4-FFF2-40B4-BE49-F238E27FC236}">
                <a16:creationId xmlns:a16="http://schemas.microsoft.com/office/drawing/2014/main" id="{BBBE4258-C3AA-7742-0E1E-3F9CA2D8E852}"/>
              </a:ext>
            </a:extLst>
          </p:cNvPr>
          <p:cNvSpPr/>
          <p:nvPr/>
        </p:nvSpPr>
        <p:spPr>
          <a:xfrm>
            <a:off x="0" y="2398574"/>
            <a:ext cx="461191" cy="646670"/>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2B789FAD-679F-1AD6-D0F6-4E265FEB0F99}"/>
              </a:ext>
            </a:extLst>
          </p:cNvPr>
          <p:cNvSpPr/>
          <p:nvPr/>
        </p:nvSpPr>
        <p:spPr>
          <a:xfrm>
            <a:off x="4201866" y="2603151"/>
            <a:ext cx="461191" cy="64667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Down 18">
            <a:extLst>
              <a:ext uri="{FF2B5EF4-FFF2-40B4-BE49-F238E27FC236}">
                <a16:creationId xmlns:a16="http://schemas.microsoft.com/office/drawing/2014/main" id="{408C86DF-58B4-5406-EE10-9A7F5C05BE47}"/>
              </a:ext>
            </a:extLst>
          </p:cNvPr>
          <p:cNvSpPr/>
          <p:nvPr/>
        </p:nvSpPr>
        <p:spPr>
          <a:xfrm>
            <a:off x="7406510" y="2277760"/>
            <a:ext cx="461191" cy="646670"/>
          </a:xfrm>
          <a:prstGeom prst="downArrow">
            <a:avLst/>
          </a:prstGeom>
          <a:solidFill>
            <a:srgbClr val="E127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B359F0DE-1405-1266-CA89-3DD34EAFBF4F}"/>
              </a:ext>
            </a:extLst>
          </p:cNvPr>
          <p:cNvSpPr/>
          <p:nvPr/>
        </p:nvSpPr>
        <p:spPr>
          <a:xfrm>
            <a:off x="11304373" y="2386396"/>
            <a:ext cx="461191" cy="646670"/>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Diagonal Corners Snipped 23">
            <a:extLst>
              <a:ext uri="{FF2B5EF4-FFF2-40B4-BE49-F238E27FC236}">
                <a16:creationId xmlns:a16="http://schemas.microsoft.com/office/drawing/2014/main" id="{52096B1F-C049-BDBE-2C8C-0AC7F590E836}"/>
              </a:ext>
            </a:extLst>
          </p:cNvPr>
          <p:cNvSpPr/>
          <p:nvPr/>
        </p:nvSpPr>
        <p:spPr>
          <a:xfrm>
            <a:off x="999250" y="3160228"/>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Diagonal Corners Snipped 24">
            <a:extLst>
              <a:ext uri="{FF2B5EF4-FFF2-40B4-BE49-F238E27FC236}">
                <a16:creationId xmlns:a16="http://schemas.microsoft.com/office/drawing/2014/main" id="{CA67444A-D1C9-DD2E-64FB-C0105C0A4FE2}"/>
              </a:ext>
            </a:extLst>
          </p:cNvPr>
          <p:cNvSpPr/>
          <p:nvPr/>
        </p:nvSpPr>
        <p:spPr>
          <a:xfrm>
            <a:off x="783513" y="3465028"/>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Diagonal Corners Snipped 25">
            <a:extLst>
              <a:ext uri="{FF2B5EF4-FFF2-40B4-BE49-F238E27FC236}">
                <a16:creationId xmlns:a16="http://schemas.microsoft.com/office/drawing/2014/main" id="{23D0EA21-4472-3095-2BFA-671A4554284D}"/>
              </a:ext>
            </a:extLst>
          </p:cNvPr>
          <p:cNvSpPr/>
          <p:nvPr/>
        </p:nvSpPr>
        <p:spPr>
          <a:xfrm>
            <a:off x="1368305" y="2897651"/>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Diagonal Corners Snipped 26">
            <a:extLst>
              <a:ext uri="{FF2B5EF4-FFF2-40B4-BE49-F238E27FC236}">
                <a16:creationId xmlns:a16="http://schemas.microsoft.com/office/drawing/2014/main" id="{04F2485F-C147-E056-78D6-6C7A3698CC4F}"/>
              </a:ext>
            </a:extLst>
          </p:cNvPr>
          <p:cNvSpPr/>
          <p:nvPr/>
        </p:nvSpPr>
        <p:spPr>
          <a:xfrm>
            <a:off x="785983" y="3839341"/>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Diagonal Corners Snipped 27">
            <a:extLst>
              <a:ext uri="{FF2B5EF4-FFF2-40B4-BE49-F238E27FC236}">
                <a16:creationId xmlns:a16="http://schemas.microsoft.com/office/drawing/2014/main" id="{D9BF4C7A-654A-074B-9FBE-2C69BE15ADB6}"/>
              </a:ext>
            </a:extLst>
          </p:cNvPr>
          <p:cNvSpPr/>
          <p:nvPr/>
        </p:nvSpPr>
        <p:spPr>
          <a:xfrm>
            <a:off x="1349212" y="3460692"/>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Diagonal Corners Snipped 28">
            <a:extLst>
              <a:ext uri="{FF2B5EF4-FFF2-40B4-BE49-F238E27FC236}">
                <a16:creationId xmlns:a16="http://schemas.microsoft.com/office/drawing/2014/main" id="{2A954FF6-19A5-AFB5-E049-4B0CB8F90B59}"/>
              </a:ext>
            </a:extLst>
          </p:cNvPr>
          <p:cNvSpPr/>
          <p:nvPr/>
        </p:nvSpPr>
        <p:spPr>
          <a:xfrm>
            <a:off x="4315570" y="3277293"/>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Diagonal Corners Snipped 29">
            <a:extLst>
              <a:ext uri="{FF2B5EF4-FFF2-40B4-BE49-F238E27FC236}">
                <a16:creationId xmlns:a16="http://schemas.microsoft.com/office/drawing/2014/main" id="{3DB55268-C953-DDCA-A7B0-A1FC3BC4EF0F}"/>
              </a:ext>
            </a:extLst>
          </p:cNvPr>
          <p:cNvSpPr/>
          <p:nvPr/>
        </p:nvSpPr>
        <p:spPr>
          <a:xfrm>
            <a:off x="4099833" y="3582093"/>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Diagonal Corners Snipped 30">
            <a:extLst>
              <a:ext uri="{FF2B5EF4-FFF2-40B4-BE49-F238E27FC236}">
                <a16:creationId xmlns:a16="http://schemas.microsoft.com/office/drawing/2014/main" id="{45957DD5-9729-F020-38E8-1F91AB4D63CC}"/>
              </a:ext>
            </a:extLst>
          </p:cNvPr>
          <p:cNvSpPr/>
          <p:nvPr/>
        </p:nvSpPr>
        <p:spPr>
          <a:xfrm>
            <a:off x="4684625" y="3014716"/>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Diagonal Corners Snipped 31">
            <a:extLst>
              <a:ext uri="{FF2B5EF4-FFF2-40B4-BE49-F238E27FC236}">
                <a16:creationId xmlns:a16="http://schemas.microsoft.com/office/drawing/2014/main" id="{FA57AFDF-A531-9A61-63AD-91A5358F98C6}"/>
              </a:ext>
            </a:extLst>
          </p:cNvPr>
          <p:cNvSpPr/>
          <p:nvPr/>
        </p:nvSpPr>
        <p:spPr>
          <a:xfrm>
            <a:off x="3653257" y="3544092"/>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Diagonal Corners Snipped 32">
            <a:extLst>
              <a:ext uri="{FF2B5EF4-FFF2-40B4-BE49-F238E27FC236}">
                <a16:creationId xmlns:a16="http://schemas.microsoft.com/office/drawing/2014/main" id="{19CAA6A6-4208-4F98-D3C9-9DBDF192C187}"/>
              </a:ext>
            </a:extLst>
          </p:cNvPr>
          <p:cNvSpPr/>
          <p:nvPr/>
        </p:nvSpPr>
        <p:spPr>
          <a:xfrm>
            <a:off x="3935705" y="3164236"/>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Diagonal Corners Snipped 33">
            <a:extLst>
              <a:ext uri="{FF2B5EF4-FFF2-40B4-BE49-F238E27FC236}">
                <a16:creationId xmlns:a16="http://schemas.microsoft.com/office/drawing/2014/main" id="{8450869D-3743-87DA-5386-DCEF434907F8}"/>
              </a:ext>
            </a:extLst>
          </p:cNvPr>
          <p:cNvSpPr/>
          <p:nvPr/>
        </p:nvSpPr>
        <p:spPr>
          <a:xfrm>
            <a:off x="6889176" y="3064768"/>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Diagonal Corners Snipped 34">
            <a:extLst>
              <a:ext uri="{FF2B5EF4-FFF2-40B4-BE49-F238E27FC236}">
                <a16:creationId xmlns:a16="http://schemas.microsoft.com/office/drawing/2014/main" id="{01855457-AD5F-AE4D-413E-AC5693FF0BCB}"/>
              </a:ext>
            </a:extLst>
          </p:cNvPr>
          <p:cNvSpPr/>
          <p:nvPr/>
        </p:nvSpPr>
        <p:spPr>
          <a:xfrm>
            <a:off x="6673439" y="3369568"/>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Diagonal Corners Snipped 35">
            <a:extLst>
              <a:ext uri="{FF2B5EF4-FFF2-40B4-BE49-F238E27FC236}">
                <a16:creationId xmlns:a16="http://schemas.microsoft.com/office/drawing/2014/main" id="{9093664A-6DAE-FD37-49B3-23E4E66E48CB}"/>
              </a:ext>
            </a:extLst>
          </p:cNvPr>
          <p:cNvSpPr/>
          <p:nvPr/>
        </p:nvSpPr>
        <p:spPr>
          <a:xfrm>
            <a:off x="7258231" y="2802191"/>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Diagonal Corners Snipped 36">
            <a:extLst>
              <a:ext uri="{FF2B5EF4-FFF2-40B4-BE49-F238E27FC236}">
                <a16:creationId xmlns:a16="http://schemas.microsoft.com/office/drawing/2014/main" id="{DFEB38EF-62A3-45E0-E662-0E81BB700C13}"/>
              </a:ext>
            </a:extLst>
          </p:cNvPr>
          <p:cNvSpPr/>
          <p:nvPr/>
        </p:nvSpPr>
        <p:spPr>
          <a:xfrm>
            <a:off x="6801314" y="2592784"/>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Diagonal Corners Snipped 37">
            <a:extLst>
              <a:ext uri="{FF2B5EF4-FFF2-40B4-BE49-F238E27FC236}">
                <a16:creationId xmlns:a16="http://schemas.microsoft.com/office/drawing/2014/main" id="{B29BFD75-6A69-EDCD-B1A4-E2ADE7D43FEE}"/>
              </a:ext>
            </a:extLst>
          </p:cNvPr>
          <p:cNvSpPr/>
          <p:nvPr/>
        </p:nvSpPr>
        <p:spPr>
          <a:xfrm>
            <a:off x="7239138" y="3365232"/>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Diagonal Corners Snipped 38">
            <a:extLst>
              <a:ext uri="{FF2B5EF4-FFF2-40B4-BE49-F238E27FC236}">
                <a16:creationId xmlns:a16="http://schemas.microsoft.com/office/drawing/2014/main" id="{DC0B72EF-9DF9-EDE0-19E9-422C7CE2D25E}"/>
              </a:ext>
            </a:extLst>
          </p:cNvPr>
          <p:cNvSpPr/>
          <p:nvPr/>
        </p:nvSpPr>
        <p:spPr>
          <a:xfrm>
            <a:off x="11294076" y="3429000"/>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Diagonal Corners Snipped 39">
            <a:extLst>
              <a:ext uri="{FF2B5EF4-FFF2-40B4-BE49-F238E27FC236}">
                <a16:creationId xmlns:a16="http://schemas.microsoft.com/office/drawing/2014/main" id="{E1E8D07C-5452-DB55-794E-9210FDCA5413}"/>
              </a:ext>
            </a:extLst>
          </p:cNvPr>
          <p:cNvSpPr/>
          <p:nvPr/>
        </p:nvSpPr>
        <p:spPr>
          <a:xfrm>
            <a:off x="11001584" y="3252915"/>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Diagonal Corners Snipped 40">
            <a:extLst>
              <a:ext uri="{FF2B5EF4-FFF2-40B4-BE49-F238E27FC236}">
                <a16:creationId xmlns:a16="http://schemas.microsoft.com/office/drawing/2014/main" id="{C5E68A6A-A659-63B5-3E67-F9D4A758E22C}"/>
              </a:ext>
            </a:extLst>
          </p:cNvPr>
          <p:cNvSpPr/>
          <p:nvPr/>
        </p:nvSpPr>
        <p:spPr>
          <a:xfrm>
            <a:off x="11114903" y="2937790"/>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Diagonal Corners Snipped 43">
            <a:extLst>
              <a:ext uri="{FF2B5EF4-FFF2-40B4-BE49-F238E27FC236}">
                <a16:creationId xmlns:a16="http://schemas.microsoft.com/office/drawing/2014/main" id="{694B220F-7450-E6D3-C4E3-F9771AA50E9F}"/>
              </a:ext>
            </a:extLst>
          </p:cNvPr>
          <p:cNvSpPr/>
          <p:nvPr/>
        </p:nvSpPr>
        <p:spPr>
          <a:xfrm>
            <a:off x="11529058" y="3358132"/>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Diagonal Corners Snipped 44">
            <a:extLst>
              <a:ext uri="{FF2B5EF4-FFF2-40B4-BE49-F238E27FC236}">
                <a16:creationId xmlns:a16="http://schemas.microsoft.com/office/drawing/2014/main" id="{214B0118-9FA6-9C79-8DBF-1FBEE2F958AE}"/>
              </a:ext>
            </a:extLst>
          </p:cNvPr>
          <p:cNvSpPr/>
          <p:nvPr/>
        </p:nvSpPr>
        <p:spPr>
          <a:xfrm>
            <a:off x="11811506" y="2978276"/>
            <a:ext cx="358346" cy="352170"/>
          </a:xfrm>
          <a:prstGeom prst="snip2Diag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7DE2D07-CCBF-B03F-E141-CE23194AD572}"/>
                  </a:ext>
                </a:extLst>
              </p14:cNvPr>
              <p14:cNvContentPartPr/>
              <p14:nvPr/>
            </p14:nvContentPartPr>
            <p14:xfrm>
              <a:off x="7577961" y="3148492"/>
              <a:ext cx="471240" cy="559800"/>
            </p14:xfrm>
          </p:contentPart>
        </mc:Choice>
        <mc:Fallback xmlns="">
          <p:pic>
            <p:nvPicPr>
              <p:cNvPr id="3" name="Ink 2">
                <a:extLst>
                  <a:ext uri="{FF2B5EF4-FFF2-40B4-BE49-F238E27FC236}">
                    <a16:creationId xmlns:a16="http://schemas.microsoft.com/office/drawing/2014/main" id="{97DE2D07-CCBF-B03F-E141-CE23194AD572}"/>
                  </a:ext>
                </a:extLst>
              </p:cNvPr>
              <p:cNvPicPr/>
              <p:nvPr/>
            </p:nvPicPr>
            <p:blipFill>
              <a:blip r:embed="rId5"/>
              <a:stretch>
                <a:fillRect/>
              </a:stretch>
            </p:blipFill>
            <p:spPr>
              <a:xfrm>
                <a:off x="7568961" y="3139492"/>
                <a:ext cx="488880" cy="577440"/>
              </a:xfrm>
              <a:prstGeom prst="rect">
                <a:avLst/>
              </a:prstGeom>
            </p:spPr>
          </p:pic>
        </mc:Fallback>
      </mc:AlternateContent>
    </p:spTree>
    <p:extLst>
      <p:ext uri="{BB962C8B-B14F-4D97-AF65-F5344CB8AC3E}">
        <p14:creationId xmlns:p14="http://schemas.microsoft.com/office/powerpoint/2010/main" val="1923969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9B11-B65C-7036-ECD3-1E8299EA13C8}"/>
              </a:ext>
            </a:extLst>
          </p:cNvPr>
          <p:cNvSpPr>
            <a:spLocks noGrp="1"/>
          </p:cNvSpPr>
          <p:nvPr>
            <p:ph type="title"/>
          </p:nvPr>
        </p:nvSpPr>
        <p:spPr>
          <a:xfrm>
            <a:off x="208005" y="-106619"/>
            <a:ext cx="10515600" cy="1325563"/>
          </a:xfrm>
        </p:spPr>
        <p:txBody>
          <a:bodyPr/>
          <a:lstStyle/>
          <a:p>
            <a:pPr algn="ctr"/>
            <a:r>
              <a:rPr lang="en-GB" dirty="0">
                <a:solidFill>
                  <a:srgbClr val="FFFF00"/>
                </a:solidFill>
              </a:rPr>
              <a:t>Parameters measured</a:t>
            </a:r>
          </a:p>
        </p:txBody>
      </p:sp>
      <p:sp>
        <p:nvSpPr>
          <p:cNvPr id="3" name="Content Placeholder 2">
            <a:extLst>
              <a:ext uri="{FF2B5EF4-FFF2-40B4-BE49-F238E27FC236}">
                <a16:creationId xmlns:a16="http://schemas.microsoft.com/office/drawing/2014/main" id="{CFD879FA-1A8B-CC25-2C2A-452521911124}"/>
              </a:ext>
            </a:extLst>
          </p:cNvPr>
          <p:cNvSpPr>
            <a:spLocks noGrp="1"/>
          </p:cNvSpPr>
          <p:nvPr>
            <p:ph idx="1"/>
          </p:nvPr>
        </p:nvSpPr>
        <p:spPr>
          <a:xfrm>
            <a:off x="838200" y="1233488"/>
            <a:ext cx="10515600" cy="4351338"/>
          </a:xfrm>
        </p:spPr>
        <p:txBody>
          <a:bodyPr/>
          <a:lstStyle/>
          <a:p>
            <a:r>
              <a:rPr lang="en-GB" b="1" dirty="0">
                <a:solidFill>
                  <a:schemeClr val="bg1"/>
                </a:solidFill>
              </a:rPr>
              <a:t>Rock scrapes </a:t>
            </a:r>
          </a:p>
          <a:p>
            <a:pPr lvl="1"/>
            <a:r>
              <a:rPr lang="en-GB" dirty="0">
                <a:solidFill>
                  <a:schemeClr val="bg1"/>
                </a:solidFill>
              </a:rPr>
              <a:t>Diatom morphotype ID</a:t>
            </a:r>
          </a:p>
          <a:p>
            <a:pPr lvl="1"/>
            <a:r>
              <a:rPr lang="en-GB" dirty="0">
                <a:solidFill>
                  <a:schemeClr val="bg1"/>
                </a:solidFill>
              </a:rPr>
              <a:t>Diatom morphotype abundance, richness profiles</a:t>
            </a:r>
          </a:p>
          <a:p>
            <a:pPr lvl="1"/>
            <a:endParaRPr lang="en-GB" dirty="0">
              <a:solidFill>
                <a:schemeClr val="bg1"/>
              </a:solidFill>
            </a:endParaRPr>
          </a:p>
          <a:p>
            <a:r>
              <a:rPr lang="en-GB" b="1" dirty="0">
                <a:solidFill>
                  <a:schemeClr val="bg1"/>
                </a:solidFill>
              </a:rPr>
              <a:t>Water</a:t>
            </a:r>
            <a:r>
              <a:rPr lang="en-GB" dirty="0">
                <a:solidFill>
                  <a:schemeClr val="bg1"/>
                </a:solidFill>
              </a:rPr>
              <a:t> - pH, flow rate, temperature and DO </a:t>
            </a:r>
          </a:p>
          <a:p>
            <a:endParaRPr lang="en-GB" dirty="0">
              <a:solidFill>
                <a:srgbClr val="FFFF00"/>
              </a:solidFill>
            </a:endParaRPr>
          </a:p>
        </p:txBody>
      </p:sp>
      <p:pic>
        <p:nvPicPr>
          <p:cNvPr id="8" name="Picture 7">
            <a:extLst>
              <a:ext uri="{FF2B5EF4-FFF2-40B4-BE49-F238E27FC236}">
                <a16:creationId xmlns:a16="http://schemas.microsoft.com/office/drawing/2014/main" id="{7F7BC3B1-6C81-5D6C-9EFD-E1BF00985886}"/>
              </a:ext>
            </a:extLst>
          </p:cNvPr>
          <p:cNvPicPr>
            <a:picLocks noChangeAspect="1"/>
          </p:cNvPicPr>
          <p:nvPr/>
        </p:nvPicPr>
        <p:blipFill>
          <a:blip r:embed="rId2"/>
          <a:stretch>
            <a:fillRect/>
          </a:stretch>
        </p:blipFill>
        <p:spPr>
          <a:xfrm>
            <a:off x="8863913" y="361969"/>
            <a:ext cx="3120082" cy="3682084"/>
          </a:xfrm>
          <a:prstGeom prst="rect">
            <a:avLst/>
          </a:prstGeom>
        </p:spPr>
      </p:pic>
      <p:pic>
        <p:nvPicPr>
          <p:cNvPr id="9" name="Picture 8">
            <a:extLst>
              <a:ext uri="{FF2B5EF4-FFF2-40B4-BE49-F238E27FC236}">
                <a16:creationId xmlns:a16="http://schemas.microsoft.com/office/drawing/2014/main" id="{2AE57F9C-5550-DD6B-B7EF-DD84FA30E8D3}"/>
              </a:ext>
            </a:extLst>
          </p:cNvPr>
          <p:cNvPicPr>
            <a:picLocks noChangeAspect="1"/>
          </p:cNvPicPr>
          <p:nvPr/>
        </p:nvPicPr>
        <p:blipFill>
          <a:blip r:embed="rId3"/>
          <a:stretch>
            <a:fillRect/>
          </a:stretch>
        </p:blipFill>
        <p:spPr>
          <a:xfrm>
            <a:off x="838200" y="4215140"/>
            <a:ext cx="3363097" cy="2458542"/>
          </a:xfrm>
          <a:prstGeom prst="rect">
            <a:avLst/>
          </a:prstGeom>
          <a:ln>
            <a:solidFill>
              <a:schemeClr val="tx1"/>
            </a:solidFill>
          </a:ln>
        </p:spPr>
      </p:pic>
      <p:pic>
        <p:nvPicPr>
          <p:cNvPr id="10" name="Picture 9">
            <a:extLst>
              <a:ext uri="{FF2B5EF4-FFF2-40B4-BE49-F238E27FC236}">
                <a16:creationId xmlns:a16="http://schemas.microsoft.com/office/drawing/2014/main" id="{5F54946B-3CF9-A0FE-FCDA-B19BE76F6329}"/>
              </a:ext>
            </a:extLst>
          </p:cNvPr>
          <p:cNvPicPr>
            <a:picLocks noChangeAspect="1"/>
          </p:cNvPicPr>
          <p:nvPr/>
        </p:nvPicPr>
        <p:blipFill>
          <a:blip r:embed="rId4"/>
          <a:stretch>
            <a:fillRect/>
          </a:stretch>
        </p:blipFill>
        <p:spPr>
          <a:xfrm>
            <a:off x="4301090" y="4215140"/>
            <a:ext cx="3589819" cy="2484007"/>
          </a:xfrm>
          <a:prstGeom prst="rect">
            <a:avLst/>
          </a:prstGeom>
        </p:spPr>
      </p:pic>
      <p:pic>
        <p:nvPicPr>
          <p:cNvPr id="11" name="Picture 10">
            <a:extLst>
              <a:ext uri="{FF2B5EF4-FFF2-40B4-BE49-F238E27FC236}">
                <a16:creationId xmlns:a16="http://schemas.microsoft.com/office/drawing/2014/main" id="{C2F5D207-C85F-228D-39AB-6BE5C5ACDE5D}"/>
              </a:ext>
            </a:extLst>
          </p:cNvPr>
          <p:cNvPicPr>
            <a:picLocks noChangeAspect="1"/>
          </p:cNvPicPr>
          <p:nvPr/>
        </p:nvPicPr>
        <p:blipFill>
          <a:blip r:embed="rId5"/>
          <a:stretch>
            <a:fillRect/>
          </a:stretch>
        </p:blipFill>
        <p:spPr>
          <a:xfrm>
            <a:off x="8009601" y="4215140"/>
            <a:ext cx="3679133" cy="2484007"/>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273694C-21AA-09F2-D561-E418E98320B9}"/>
                  </a:ext>
                </a:extLst>
              </p14:cNvPr>
              <p14:cNvContentPartPr/>
              <p14:nvPr/>
            </p14:nvContentPartPr>
            <p14:xfrm>
              <a:off x="7994121" y="3743222"/>
              <a:ext cx="360" cy="360"/>
            </p14:xfrm>
          </p:contentPart>
        </mc:Choice>
        <mc:Fallback xmlns="">
          <p:pic>
            <p:nvPicPr>
              <p:cNvPr id="4" name="Ink 3">
                <a:extLst>
                  <a:ext uri="{FF2B5EF4-FFF2-40B4-BE49-F238E27FC236}">
                    <a16:creationId xmlns:a16="http://schemas.microsoft.com/office/drawing/2014/main" id="{C273694C-21AA-09F2-D561-E418E98320B9}"/>
                  </a:ext>
                </a:extLst>
              </p:cNvPr>
              <p:cNvPicPr/>
              <p:nvPr/>
            </p:nvPicPr>
            <p:blipFill>
              <a:blip r:embed="rId7"/>
              <a:stretch>
                <a:fillRect/>
              </a:stretch>
            </p:blipFill>
            <p:spPr>
              <a:xfrm>
                <a:off x="7985481" y="3734582"/>
                <a:ext cx="18000" cy="18000"/>
              </a:xfrm>
              <a:prstGeom prst="rect">
                <a:avLst/>
              </a:prstGeom>
            </p:spPr>
          </p:pic>
        </mc:Fallback>
      </mc:AlternateContent>
      <p:sp>
        <p:nvSpPr>
          <p:cNvPr id="18" name="TextBox 17">
            <a:extLst>
              <a:ext uri="{FF2B5EF4-FFF2-40B4-BE49-F238E27FC236}">
                <a16:creationId xmlns:a16="http://schemas.microsoft.com/office/drawing/2014/main" id="{4A596F8C-3B22-53AA-4BCA-4089BFF1B66A}"/>
              </a:ext>
            </a:extLst>
          </p:cNvPr>
          <p:cNvSpPr txBox="1"/>
          <p:nvPr/>
        </p:nvSpPr>
        <p:spPr>
          <a:xfrm>
            <a:off x="4301090" y="3805675"/>
            <a:ext cx="3239530" cy="400110"/>
          </a:xfrm>
          <a:prstGeom prst="rect">
            <a:avLst/>
          </a:prstGeom>
          <a:noFill/>
        </p:spPr>
        <p:txBody>
          <a:bodyPr wrap="square" rtlCol="0">
            <a:spAutoFit/>
          </a:bodyPr>
          <a:lstStyle/>
          <a:p>
            <a:pPr algn="ctr"/>
            <a:r>
              <a:rPr lang="en-GB" sz="2000" dirty="0">
                <a:solidFill>
                  <a:schemeClr val="bg1"/>
                </a:solidFill>
                <a:latin typeface="+mn-lt"/>
              </a:rPr>
              <a:t>x100 magnification</a:t>
            </a:r>
          </a:p>
        </p:txBody>
      </p:sp>
    </p:spTree>
    <p:extLst>
      <p:ext uri="{BB962C8B-B14F-4D97-AF65-F5344CB8AC3E}">
        <p14:creationId xmlns:p14="http://schemas.microsoft.com/office/powerpoint/2010/main" val="1883608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04EE7-21B6-4683-99F6-99A02E63C012}"/>
              </a:ext>
            </a:extLst>
          </p:cNvPr>
          <p:cNvSpPr>
            <a:spLocks noGrp="1"/>
          </p:cNvSpPr>
          <p:nvPr>
            <p:ph type="title"/>
          </p:nvPr>
        </p:nvSpPr>
        <p:spPr>
          <a:xfrm>
            <a:off x="838200" y="2527557"/>
            <a:ext cx="10515600" cy="1325563"/>
          </a:xfrm>
        </p:spPr>
        <p:txBody>
          <a:bodyPr/>
          <a:lstStyle/>
          <a:p>
            <a:pPr algn="ctr"/>
            <a:r>
              <a:rPr lang="en-GB" dirty="0"/>
              <a:t>Break time</a:t>
            </a:r>
          </a:p>
        </p:txBody>
      </p:sp>
    </p:spTree>
    <p:extLst>
      <p:ext uri="{BB962C8B-B14F-4D97-AF65-F5344CB8AC3E}">
        <p14:creationId xmlns:p14="http://schemas.microsoft.com/office/powerpoint/2010/main" val="2823374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7" name="Content Placeholder 2">
            <a:extLst>
              <a:ext uri="{FF2B5EF4-FFF2-40B4-BE49-F238E27FC236}">
                <a16:creationId xmlns:a16="http://schemas.microsoft.com/office/drawing/2014/main" id="{BBB22230-7EF6-287E-2528-78D21B1EEF6A}"/>
              </a:ext>
            </a:extLst>
          </p:cNvPr>
          <p:cNvSpPr>
            <a:spLocks noGrp="1"/>
          </p:cNvSpPr>
          <p:nvPr>
            <p:ph idx="1"/>
          </p:nvPr>
        </p:nvSpPr>
        <p:spPr>
          <a:xfrm>
            <a:off x="787400" y="1146175"/>
            <a:ext cx="10515600" cy="4351338"/>
          </a:xfrm>
        </p:spPr>
        <p:txBody>
          <a:bodyPr/>
          <a:lstStyle/>
          <a:p>
            <a:r>
              <a:rPr lang="en-GB" altLang="en-US" dirty="0">
                <a:solidFill>
                  <a:schemeClr val="bg1"/>
                </a:solidFill>
              </a:rPr>
              <a:t>History of Microscopes</a:t>
            </a:r>
          </a:p>
          <a:p>
            <a:endParaRPr lang="en-GB" altLang="en-US" dirty="0">
              <a:solidFill>
                <a:schemeClr val="bg1"/>
              </a:solidFill>
            </a:endParaRPr>
          </a:p>
          <a:p>
            <a:r>
              <a:rPr lang="en-GB" altLang="en-US" dirty="0">
                <a:solidFill>
                  <a:schemeClr val="bg1"/>
                </a:solidFill>
              </a:rPr>
              <a:t>How light behaves</a:t>
            </a:r>
          </a:p>
          <a:p>
            <a:endParaRPr lang="en-GB" altLang="en-US" dirty="0">
              <a:solidFill>
                <a:schemeClr val="bg1"/>
              </a:solidFill>
            </a:endParaRPr>
          </a:p>
          <a:p>
            <a:r>
              <a:rPr lang="en-GB" altLang="en-US" dirty="0">
                <a:solidFill>
                  <a:schemeClr val="bg1"/>
                </a:solidFill>
              </a:rPr>
              <a:t>Key components of Microscopes &amp; their uses</a:t>
            </a:r>
          </a:p>
          <a:p>
            <a:endParaRPr lang="en-GB" altLang="en-US" dirty="0">
              <a:solidFill>
                <a:schemeClr val="bg1"/>
              </a:solidFill>
            </a:endParaRPr>
          </a:p>
          <a:p>
            <a:r>
              <a:rPr lang="en-GB" altLang="en-US" dirty="0">
                <a:solidFill>
                  <a:schemeClr val="bg1"/>
                </a:solidFill>
              </a:rPr>
              <a:t>Basic set-up of Microscopes</a:t>
            </a:r>
          </a:p>
          <a:p>
            <a:pPr lvl="1"/>
            <a:r>
              <a:rPr lang="en-GB" altLang="en-US" dirty="0">
                <a:solidFill>
                  <a:schemeClr val="bg1"/>
                </a:solidFill>
              </a:rPr>
              <a:t>Compound (2 or more lenses)</a:t>
            </a:r>
          </a:p>
          <a:p>
            <a:endParaRPr lang="en-GB" altLang="en-US" dirty="0">
              <a:solidFill>
                <a:schemeClr val="bg1"/>
              </a:solidFill>
            </a:endParaRPr>
          </a:p>
          <a:p>
            <a:r>
              <a:rPr lang="en-GB" altLang="en-US" dirty="0">
                <a:solidFill>
                  <a:schemeClr val="bg1"/>
                </a:solidFill>
              </a:rPr>
              <a:t>Other types of Microscopy</a:t>
            </a:r>
          </a:p>
          <a:p>
            <a:pPr lvl="1"/>
            <a:r>
              <a:rPr lang="en-GB" altLang="en-US" dirty="0">
                <a:solidFill>
                  <a:schemeClr val="bg1"/>
                </a:solidFill>
              </a:rPr>
              <a:t>Comparison, Fluorescence &amp; Polarising </a:t>
            </a:r>
          </a:p>
        </p:txBody>
      </p:sp>
      <p:sp>
        <p:nvSpPr>
          <p:cNvPr id="6148" name="Title 1">
            <a:extLst>
              <a:ext uri="{FF2B5EF4-FFF2-40B4-BE49-F238E27FC236}">
                <a16:creationId xmlns:a16="http://schemas.microsoft.com/office/drawing/2014/main" id="{9EB43CAF-102B-BF11-8443-0E4F8CA076D7}"/>
              </a:ext>
            </a:extLst>
          </p:cNvPr>
          <p:cNvSpPr>
            <a:spLocks noGrp="1"/>
          </p:cNvSpPr>
          <p:nvPr>
            <p:ph type="title"/>
          </p:nvPr>
        </p:nvSpPr>
        <p:spPr>
          <a:xfrm>
            <a:off x="3306763" y="-387350"/>
            <a:ext cx="4840287" cy="1806575"/>
          </a:xfrm>
        </p:spPr>
        <p:txBody>
          <a:bodyPr/>
          <a:lstStyle/>
          <a:p>
            <a:pPr algn="ctr"/>
            <a:r>
              <a:rPr lang="en-GB" altLang="en-US" dirty="0">
                <a:solidFill>
                  <a:srgbClr val="FFFF00"/>
                </a:solidFill>
              </a:rPr>
              <a:t>Lecture overview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DE8AD088-E1F2-3BD5-31DB-2B05FCA2FDBD}"/>
              </a:ext>
            </a:extLst>
          </p:cNvPr>
          <p:cNvSpPr>
            <a:spLocks noGrp="1"/>
          </p:cNvSpPr>
          <p:nvPr>
            <p:ph type="title"/>
          </p:nvPr>
        </p:nvSpPr>
        <p:spPr>
          <a:xfrm>
            <a:off x="957263" y="2400300"/>
            <a:ext cx="10515600" cy="1325563"/>
          </a:xfrm>
        </p:spPr>
        <p:txBody>
          <a:bodyPr/>
          <a:lstStyle/>
          <a:p>
            <a:pPr algn="ctr"/>
            <a:r>
              <a:rPr lang="en-GB" altLang="en-US" dirty="0">
                <a:solidFill>
                  <a:srgbClr val="FFFF00"/>
                </a:solidFill>
              </a:rPr>
              <a:t>Gaining extra </a:t>
            </a:r>
            <a:r>
              <a:rPr lang="en-GB" altLang="en-US">
                <a:solidFill>
                  <a:srgbClr val="FFFF00"/>
                </a:solidFill>
              </a:rPr>
              <a:t>information using different </a:t>
            </a:r>
            <a:r>
              <a:rPr lang="en-GB" altLang="en-US" dirty="0">
                <a:solidFill>
                  <a:srgbClr val="FFFF00"/>
                </a:solidFill>
              </a:rPr>
              <a:t>types of microscopy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131" name="Content Placeholder 12">
            <a:extLst>
              <a:ext uri="{FF2B5EF4-FFF2-40B4-BE49-F238E27FC236}">
                <a16:creationId xmlns:a16="http://schemas.microsoft.com/office/drawing/2014/main" id="{1526537D-DD6D-F96B-2BF8-FA50C40931AB}"/>
              </a:ext>
            </a:extLst>
          </p:cNvPr>
          <p:cNvSpPr>
            <a:spLocks noGrp="1"/>
          </p:cNvSpPr>
          <p:nvPr>
            <p:ph sz="half" idx="2"/>
          </p:nvPr>
        </p:nvSpPr>
        <p:spPr>
          <a:xfrm>
            <a:off x="449570" y="936517"/>
            <a:ext cx="11445259" cy="1420813"/>
          </a:xfrm>
        </p:spPr>
        <p:txBody>
          <a:bodyPr/>
          <a:lstStyle/>
          <a:p>
            <a:r>
              <a:rPr lang="en-GB" altLang="en-US" dirty="0">
                <a:solidFill>
                  <a:schemeClr val="bg1"/>
                </a:solidFill>
              </a:rPr>
              <a:t>Two HPMs connected by an optical bridge</a:t>
            </a:r>
          </a:p>
          <a:p>
            <a:r>
              <a:rPr lang="en-GB" altLang="en-US" dirty="0">
                <a:solidFill>
                  <a:schemeClr val="bg1"/>
                </a:solidFill>
              </a:rPr>
              <a:t>Allows two samples to viewed side by side for comparison purposes</a:t>
            </a:r>
          </a:p>
          <a:p>
            <a:r>
              <a:rPr lang="en-GB" altLang="en-US" dirty="0">
                <a:solidFill>
                  <a:srgbClr val="FFFF00"/>
                </a:solidFill>
              </a:rPr>
              <a:t>Why might this be important in casework? </a:t>
            </a:r>
          </a:p>
        </p:txBody>
      </p:sp>
      <p:pic>
        <p:nvPicPr>
          <p:cNvPr id="48132" name="Picture 1">
            <a:extLst>
              <a:ext uri="{FF2B5EF4-FFF2-40B4-BE49-F238E27FC236}">
                <a16:creationId xmlns:a16="http://schemas.microsoft.com/office/drawing/2014/main" id="{F025B923-77AB-8B6C-DB66-A699FC0E9C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6396" y="2582048"/>
            <a:ext cx="3849234" cy="385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Content Placeholder 4">
            <a:extLst>
              <a:ext uri="{FF2B5EF4-FFF2-40B4-BE49-F238E27FC236}">
                <a16:creationId xmlns:a16="http://schemas.microsoft.com/office/drawing/2014/main" id="{2B2A6D1A-E915-BA2B-64EE-485F0E743BAC}"/>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451825" y="2576489"/>
            <a:ext cx="5567976" cy="4175982"/>
          </a:xfr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A371F6-561D-97B7-0E72-3D53C5AB93D6}"/>
                  </a:ext>
                </a:extLst>
              </p14:cNvPr>
              <p14:cNvContentPartPr/>
              <p14:nvPr/>
            </p14:nvContentPartPr>
            <p14:xfrm>
              <a:off x="2247350" y="3152941"/>
              <a:ext cx="730800" cy="858600"/>
            </p14:xfrm>
          </p:contentPart>
        </mc:Choice>
        <mc:Fallback xmlns="">
          <p:pic>
            <p:nvPicPr>
              <p:cNvPr id="3" name="Ink 2">
                <a:extLst>
                  <a:ext uri="{FF2B5EF4-FFF2-40B4-BE49-F238E27FC236}">
                    <a16:creationId xmlns:a16="http://schemas.microsoft.com/office/drawing/2014/main" id="{85A371F6-561D-97B7-0E72-3D53C5AB93D6}"/>
                  </a:ext>
                </a:extLst>
              </p:cNvPr>
              <p:cNvPicPr/>
              <p:nvPr/>
            </p:nvPicPr>
            <p:blipFill>
              <a:blip r:embed="rId6"/>
              <a:stretch>
                <a:fillRect/>
              </a:stretch>
            </p:blipFill>
            <p:spPr>
              <a:xfrm>
                <a:off x="2238350" y="3143941"/>
                <a:ext cx="748440" cy="876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B09EA333-FC0F-DC6C-5AFD-14906E49977C}"/>
                  </a:ext>
                </a:extLst>
              </p14:cNvPr>
              <p14:cNvContentPartPr/>
              <p14:nvPr/>
            </p14:nvContentPartPr>
            <p14:xfrm>
              <a:off x="4292216" y="3152941"/>
              <a:ext cx="842760" cy="776880"/>
            </p14:xfrm>
          </p:contentPart>
        </mc:Choice>
        <mc:Fallback xmlns="">
          <p:pic>
            <p:nvPicPr>
              <p:cNvPr id="5" name="Ink 4">
                <a:extLst>
                  <a:ext uri="{FF2B5EF4-FFF2-40B4-BE49-F238E27FC236}">
                    <a16:creationId xmlns:a16="http://schemas.microsoft.com/office/drawing/2014/main" id="{B09EA333-FC0F-DC6C-5AFD-14906E49977C}"/>
                  </a:ext>
                </a:extLst>
              </p:cNvPr>
              <p:cNvPicPr/>
              <p:nvPr/>
            </p:nvPicPr>
            <p:blipFill>
              <a:blip r:embed="rId8"/>
              <a:stretch>
                <a:fillRect/>
              </a:stretch>
            </p:blipFill>
            <p:spPr>
              <a:xfrm>
                <a:off x="4229189" y="3089941"/>
                <a:ext cx="968454" cy="902520"/>
              </a:xfrm>
              <a:prstGeom prst="rect">
                <a:avLst/>
              </a:prstGeom>
            </p:spPr>
          </p:pic>
        </mc:Fallback>
      </mc:AlternateContent>
      <p:sp>
        <p:nvSpPr>
          <p:cNvPr id="48136" name="TextBox 6">
            <a:extLst>
              <a:ext uri="{FF2B5EF4-FFF2-40B4-BE49-F238E27FC236}">
                <a16:creationId xmlns:a16="http://schemas.microsoft.com/office/drawing/2014/main" id="{44C4825A-F1B5-424A-47F8-E524CB225052}"/>
              </a:ext>
            </a:extLst>
          </p:cNvPr>
          <p:cNvSpPr txBox="1">
            <a:spLocks noChangeArrowheads="1"/>
          </p:cNvSpPr>
          <p:nvPr/>
        </p:nvSpPr>
        <p:spPr bwMode="auto">
          <a:xfrm>
            <a:off x="2179008" y="5677993"/>
            <a:ext cx="5641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400" dirty="0"/>
              <a:t>A</a:t>
            </a:r>
          </a:p>
        </p:txBody>
      </p:sp>
      <p:sp>
        <p:nvSpPr>
          <p:cNvPr id="48137" name="TextBox 7">
            <a:extLst>
              <a:ext uri="{FF2B5EF4-FFF2-40B4-BE49-F238E27FC236}">
                <a16:creationId xmlns:a16="http://schemas.microsoft.com/office/drawing/2014/main" id="{55BC0979-E6AF-DF63-CB11-C9452B961E16}"/>
              </a:ext>
            </a:extLst>
          </p:cNvPr>
          <p:cNvSpPr txBox="1">
            <a:spLocks noChangeArrowheads="1"/>
          </p:cNvSpPr>
          <p:nvPr/>
        </p:nvSpPr>
        <p:spPr bwMode="auto">
          <a:xfrm>
            <a:off x="3969794" y="5677993"/>
            <a:ext cx="5641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400">
                <a:latin typeface="+mn-lt"/>
              </a:rPr>
              <a:t>B</a:t>
            </a:r>
          </a:p>
        </p:txBody>
      </p:sp>
      <p:sp>
        <p:nvSpPr>
          <p:cNvPr id="2" name="Title 1">
            <a:extLst>
              <a:ext uri="{FF2B5EF4-FFF2-40B4-BE49-F238E27FC236}">
                <a16:creationId xmlns:a16="http://schemas.microsoft.com/office/drawing/2014/main" id="{C35052D0-5EAC-EA3A-BB1D-BF108308BC8F}"/>
              </a:ext>
            </a:extLst>
          </p:cNvPr>
          <p:cNvSpPr>
            <a:spLocks noGrp="1"/>
          </p:cNvSpPr>
          <p:nvPr>
            <p:ph type="title"/>
          </p:nvPr>
        </p:nvSpPr>
        <p:spPr>
          <a:xfrm>
            <a:off x="914400" y="-77766"/>
            <a:ext cx="10515600" cy="1325563"/>
          </a:xfrm>
        </p:spPr>
        <p:txBody>
          <a:bodyPr/>
          <a:lstStyle/>
          <a:p>
            <a:pPr algn="ctr"/>
            <a:r>
              <a:rPr lang="en-GB" altLang="en-US" dirty="0">
                <a:solidFill>
                  <a:srgbClr val="FFFF00"/>
                </a:solidFill>
              </a:rPr>
              <a:t>Comparison Microscopy</a:t>
            </a:r>
          </a:p>
        </p:txBody>
      </p:sp>
      <p:sp>
        <p:nvSpPr>
          <p:cNvPr id="4" name="TextBox 6">
            <a:extLst>
              <a:ext uri="{FF2B5EF4-FFF2-40B4-BE49-F238E27FC236}">
                <a16:creationId xmlns:a16="http://schemas.microsoft.com/office/drawing/2014/main" id="{E1DA83B0-B145-7A02-3668-F959352E3896}"/>
              </a:ext>
            </a:extLst>
          </p:cNvPr>
          <p:cNvSpPr txBox="1">
            <a:spLocks noChangeArrowheads="1"/>
          </p:cNvSpPr>
          <p:nvPr/>
        </p:nvSpPr>
        <p:spPr bwMode="auto">
          <a:xfrm>
            <a:off x="6682205" y="2415410"/>
            <a:ext cx="5641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400" dirty="0"/>
              <a:t>A</a:t>
            </a:r>
          </a:p>
        </p:txBody>
      </p:sp>
      <p:sp>
        <p:nvSpPr>
          <p:cNvPr id="6" name="TextBox 7">
            <a:extLst>
              <a:ext uri="{FF2B5EF4-FFF2-40B4-BE49-F238E27FC236}">
                <a16:creationId xmlns:a16="http://schemas.microsoft.com/office/drawing/2014/main" id="{A3327DC9-4B3D-7612-9528-F9BF9BAAC706}"/>
              </a:ext>
            </a:extLst>
          </p:cNvPr>
          <p:cNvSpPr txBox="1">
            <a:spLocks noChangeArrowheads="1"/>
          </p:cNvSpPr>
          <p:nvPr/>
        </p:nvSpPr>
        <p:spPr bwMode="auto">
          <a:xfrm>
            <a:off x="11095630" y="2331702"/>
            <a:ext cx="5641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400">
                <a:latin typeface="+mn-lt"/>
              </a:rPr>
              <a:t>B</a:t>
            </a:r>
          </a:p>
        </p:txBody>
      </p:sp>
      <p:sp>
        <p:nvSpPr>
          <p:cNvPr id="9" name="Rectangle 8">
            <a:extLst>
              <a:ext uri="{FF2B5EF4-FFF2-40B4-BE49-F238E27FC236}">
                <a16:creationId xmlns:a16="http://schemas.microsoft.com/office/drawing/2014/main" id="{8FB5AFA3-2275-1713-E4EC-37B196514D6B}"/>
              </a:ext>
            </a:extLst>
          </p:cNvPr>
          <p:cNvSpPr/>
          <p:nvPr/>
        </p:nvSpPr>
        <p:spPr>
          <a:xfrm>
            <a:off x="8699157" y="3744097"/>
            <a:ext cx="1245493" cy="1655806"/>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179" name="Content Placeholder 2">
            <a:extLst>
              <a:ext uri="{FF2B5EF4-FFF2-40B4-BE49-F238E27FC236}">
                <a16:creationId xmlns:a16="http://schemas.microsoft.com/office/drawing/2014/main" id="{F223A08A-9AAA-23AA-DD3F-EC636E3B743C}"/>
              </a:ext>
            </a:extLst>
          </p:cNvPr>
          <p:cNvSpPr>
            <a:spLocks noGrp="1"/>
          </p:cNvSpPr>
          <p:nvPr>
            <p:ph sz="half" idx="1"/>
          </p:nvPr>
        </p:nvSpPr>
        <p:spPr>
          <a:xfrm>
            <a:off x="272955" y="1096435"/>
            <a:ext cx="11919045" cy="4351337"/>
          </a:xfrm>
        </p:spPr>
        <p:txBody>
          <a:bodyPr/>
          <a:lstStyle/>
          <a:p>
            <a:r>
              <a:rPr lang="en-GB" altLang="en-US" dirty="0">
                <a:solidFill>
                  <a:schemeClr val="bg1"/>
                </a:solidFill>
              </a:rPr>
              <a:t>Samples primarily viewed in bright field (white light) </a:t>
            </a:r>
          </a:p>
          <a:p>
            <a:r>
              <a:rPr lang="en-GB" altLang="en-US" dirty="0">
                <a:solidFill>
                  <a:schemeClr val="bg1"/>
                </a:solidFill>
              </a:rPr>
              <a:t>Some comparison microscopes can assess fluorescent &amp; optical properties of a sample</a:t>
            </a:r>
          </a:p>
          <a:p>
            <a:pPr lvl="1"/>
            <a:r>
              <a:rPr lang="en-GB" altLang="en-US" dirty="0">
                <a:solidFill>
                  <a:schemeClr val="bg1"/>
                </a:solidFill>
              </a:rPr>
              <a:t>Fluorescent Microscopy</a:t>
            </a:r>
          </a:p>
          <a:p>
            <a:pPr lvl="1"/>
            <a:r>
              <a:rPr lang="en-GB" altLang="en-US" dirty="0">
                <a:solidFill>
                  <a:schemeClr val="bg1"/>
                </a:solidFill>
              </a:rPr>
              <a:t>Polarising Light Microscopy (PLM)</a:t>
            </a:r>
          </a:p>
        </p:txBody>
      </p:sp>
      <p:sp>
        <p:nvSpPr>
          <p:cNvPr id="2" name="Title 1">
            <a:extLst>
              <a:ext uri="{FF2B5EF4-FFF2-40B4-BE49-F238E27FC236}">
                <a16:creationId xmlns:a16="http://schemas.microsoft.com/office/drawing/2014/main" id="{625D3AB8-AF34-9D88-B019-77A07818D201}"/>
              </a:ext>
            </a:extLst>
          </p:cNvPr>
          <p:cNvSpPr>
            <a:spLocks noGrp="1"/>
          </p:cNvSpPr>
          <p:nvPr>
            <p:ph type="title"/>
          </p:nvPr>
        </p:nvSpPr>
        <p:spPr>
          <a:xfrm>
            <a:off x="914400" y="-77766"/>
            <a:ext cx="10515600" cy="1325563"/>
          </a:xfrm>
        </p:spPr>
        <p:txBody>
          <a:bodyPr/>
          <a:lstStyle/>
          <a:p>
            <a:pPr algn="ctr"/>
            <a:r>
              <a:rPr lang="en-GB" altLang="en-US" dirty="0">
                <a:solidFill>
                  <a:srgbClr val="FFFF00"/>
                </a:solidFill>
              </a:rPr>
              <a:t>Comparison Microscopy</a:t>
            </a:r>
          </a:p>
        </p:txBody>
      </p:sp>
      <p:pic>
        <p:nvPicPr>
          <p:cNvPr id="6" name="Picture 5">
            <a:extLst>
              <a:ext uri="{FF2B5EF4-FFF2-40B4-BE49-F238E27FC236}">
                <a16:creationId xmlns:a16="http://schemas.microsoft.com/office/drawing/2014/main" id="{F16255E6-EC67-A946-E313-9E9A1BAC2B25}"/>
              </a:ext>
            </a:extLst>
          </p:cNvPr>
          <p:cNvPicPr>
            <a:picLocks noChangeAspect="1"/>
          </p:cNvPicPr>
          <p:nvPr/>
        </p:nvPicPr>
        <p:blipFill>
          <a:blip r:embed="rId3"/>
          <a:stretch>
            <a:fillRect/>
          </a:stretch>
        </p:blipFill>
        <p:spPr>
          <a:xfrm>
            <a:off x="2276923" y="3593439"/>
            <a:ext cx="7836069" cy="3028534"/>
          </a:xfrm>
          <a:prstGeom prst="rect">
            <a:avLst/>
          </a:prstGeom>
        </p:spPr>
      </p:pic>
      <p:sp>
        <p:nvSpPr>
          <p:cNvPr id="7" name="TextBox 1">
            <a:extLst>
              <a:ext uri="{FF2B5EF4-FFF2-40B4-BE49-F238E27FC236}">
                <a16:creationId xmlns:a16="http://schemas.microsoft.com/office/drawing/2014/main" id="{180A13C5-42B7-8631-50E2-073C968B2C0F}"/>
              </a:ext>
            </a:extLst>
          </p:cNvPr>
          <p:cNvSpPr txBox="1">
            <a:spLocks noChangeArrowheads="1"/>
          </p:cNvSpPr>
          <p:nvPr/>
        </p:nvSpPr>
        <p:spPr bwMode="auto">
          <a:xfrm>
            <a:off x="4684604" y="6075474"/>
            <a:ext cx="2911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400" dirty="0">
                <a:latin typeface="+mn-lt"/>
              </a:rPr>
              <a:t>Fluorescence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2227" name="Content Placeholder 2">
            <a:extLst>
              <a:ext uri="{FF2B5EF4-FFF2-40B4-BE49-F238E27FC236}">
                <a16:creationId xmlns:a16="http://schemas.microsoft.com/office/drawing/2014/main" id="{A2D5B901-C38E-39C2-3326-B8BDA5819DA4}"/>
              </a:ext>
            </a:extLst>
          </p:cNvPr>
          <p:cNvSpPr>
            <a:spLocks noGrp="1"/>
          </p:cNvSpPr>
          <p:nvPr>
            <p:ph sz="half" idx="2"/>
          </p:nvPr>
        </p:nvSpPr>
        <p:spPr>
          <a:xfrm>
            <a:off x="5755755" y="1253331"/>
            <a:ext cx="6211727" cy="4351338"/>
          </a:xfrm>
        </p:spPr>
        <p:txBody>
          <a:bodyPr/>
          <a:lstStyle/>
          <a:p>
            <a:r>
              <a:rPr lang="en-GB" altLang="en-US" dirty="0">
                <a:solidFill>
                  <a:schemeClr val="bg1"/>
                </a:solidFill>
              </a:rPr>
              <a:t>Different excitation filters can be used as materials may fluoresce at different wavelengths</a:t>
            </a:r>
          </a:p>
          <a:p>
            <a:endParaRPr lang="en-GB" altLang="en-US" dirty="0">
              <a:solidFill>
                <a:schemeClr val="bg1"/>
              </a:solidFill>
            </a:endParaRPr>
          </a:p>
          <a:p>
            <a:r>
              <a:rPr lang="en-GB" altLang="en-US" dirty="0">
                <a:solidFill>
                  <a:schemeClr val="bg1"/>
                </a:solidFill>
              </a:rPr>
              <a:t>Typically use UV excitation (330-380nm) across blue, green &amp; red spectral regions</a:t>
            </a:r>
          </a:p>
          <a:p>
            <a:endParaRPr lang="en-GB" altLang="en-US" dirty="0">
              <a:solidFill>
                <a:schemeClr val="bg1"/>
              </a:solidFill>
            </a:endParaRPr>
          </a:p>
          <a:p>
            <a:r>
              <a:rPr lang="en-GB" altLang="en-US" dirty="0">
                <a:solidFill>
                  <a:schemeClr val="bg1"/>
                </a:solidFill>
              </a:rPr>
              <a:t>Blue excitation across green, yellow, red and near infra-red (450-490nm)</a:t>
            </a:r>
          </a:p>
        </p:txBody>
      </p:sp>
      <p:pic>
        <p:nvPicPr>
          <p:cNvPr id="52228" name="Picture 4">
            <a:extLst>
              <a:ext uri="{FF2B5EF4-FFF2-40B4-BE49-F238E27FC236}">
                <a16:creationId xmlns:a16="http://schemas.microsoft.com/office/drawing/2014/main" id="{4DA03298-4BC7-1B86-7297-B987D7D122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519" y="995255"/>
            <a:ext cx="5531236" cy="558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Box 5">
            <a:extLst>
              <a:ext uri="{FF2B5EF4-FFF2-40B4-BE49-F238E27FC236}">
                <a16:creationId xmlns:a16="http://schemas.microsoft.com/office/drawing/2014/main" id="{320D15FE-0A40-A3DF-9ADC-B3AFA592EB58}"/>
              </a:ext>
            </a:extLst>
          </p:cNvPr>
          <p:cNvSpPr txBox="1">
            <a:spLocks noChangeArrowheads="1"/>
          </p:cNvSpPr>
          <p:nvPr/>
        </p:nvSpPr>
        <p:spPr bwMode="auto">
          <a:xfrm>
            <a:off x="755129" y="6200320"/>
            <a:ext cx="4611687"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GB" altLang="en-US" sz="1800">
              <a:solidFill>
                <a:schemeClr val="accent5"/>
              </a:solidFill>
            </a:endParaRPr>
          </a:p>
        </p:txBody>
      </p:sp>
      <p:sp>
        <p:nvSpPr>
          <p:cNvPr id="52230" name="TextBox 6">
            <a:extLst>
              <a:ext uri="{FF2B5EF4-FFF2-40B4-BE49-F238E27FC236}">
                <a16:creationId xmlns:a16="http://schemas.microsoft.com/office/drawing/2014/main" id="{DC0FBC6C-0F7E-1D88-A489-BCA5E5279935}"/>
              </a:ext>
            </a:extLst>
          </p:cNvPr>
          <p:cNvSpPr txBox="1">
            <a:spLocks noChangeArrowheads="1"/>
          </p:cNvSpPr>
          <p:nvPr/>
        </p:nvSpPr>
        <p:spPr bwMode="auto">
          <a:xfrm>
            <a:off x="2537085" y="6200320"/>
            <a:ext cx="1414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000" dirty="0">
                <a:latin typeface="+mn-lt"/>
              </a:rPr>
              <a:t>UV filter</a:t>
            </a:r>
          </a:p>
        </p:txBody>
      </p:sp>
      <p:sp>
        <p:nvSpPr>
          <p:cNvPr id="52231" name="TextBox 9">
            <a:extLst>
              <a:ext uri="{FF2B5EF4-FFF2-40B4-BE49-F238E27FC236}">
                <a16:creationId xmlns:a16="http://schemas.microsoft.com/office/drawing/2014/main" id="{A9009FEC-F25A-5BD1-384B-D7FB9D5D4A45}"/>
              </a:ext>
            </a:extLst>
          </p:cNvPr>
          <p:cNvSpPr txBox="1">
            <a:spLocks noChangeArrowheads="1"/>
          </p:cNvSpPr>
          <p:nvPr/>
        </p:nvSpPr>
        <p:spPr bwMode="auto">
          <a:xfrm>
            <a:off x="4217925" y="6195234"/>
            <a:ext cx="14148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000" dirty="0">
                <a:latin typeface="+mn-lt"/>
              </a:rPr>
              <a:t>Blue filter</a:t>
            </a:r>
          </a:p>
        </p:txBody>
      </p:sp>
      <p:sp>
        <p:nvSpPr>
          <p:cNvPr id="52232" name="TextBox 6">
            <a:extLst>
              <a:ext uri="{FF2B5EF4-FFF2-40B4-BE49-F238E27FC236}">
                <a16:creationId xmlns:a16="http://schemas.microsoft.com/office/drawing/2014/main" id="{C5348960-468C-3343-E4F6-4877F48E7634}"/>
              </a:ext>
            </a:extLst>
          </p:cNvPr>
          <p:cNvSpPr txBox="1">
            <a:spLocks noChangeArrowheads="1"/>
          </p:cNvSpPr>
          <p:nvPr/>
        </p:nvSpPr>
        <p:spPr bwMode="auto">
          <a:xfrm>
            <a:off x="673369" y="6200320"/>
            <a:ext cx="1414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000" dirty="0">
                <a:latin typeface="+mn-lt"/>
              </a:rPr>
              <a:t>White light</a:t>
            </a:r>
          </a:p>
        </p:txBody>
      </p:sp>
      <p:sp>
        <p:nvSpPr>
          <p:cNvPr id="3" name="Arrow: Up 2">
            <a:extLst>
              <a:ext uri="{FF2B5EF4-FFF2-40B4-BE49-F238E27FC236}">
                <a16:creationId xmlns:a16="http://schemas.microsoft.com/office/drawing/2014/main" id="{92EC6C90-B92B-EEEB-CA79-BF7F55708D5A}"/>
              </a:ext>
            </a:extLst>
          </p:cNvPr>
          <p:cNvSpPr/>
          <p:nvPr/>
        </p:nvSpPr>
        <p:spPr>
          <a:xfrm rot="3105468">
            <a:off x="618604" y="2177600"/>
            <a:ext cx="273050" cy="555625"/>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44EE6E17-8BDA-EBE4-B540-21B3F7781D2E}"/>
              </a:ext>
            </a:extLst>
          </p:cNvPr>
          <p:cNvSpPr>
            <a:spLocks noGrp="1"/>
          </p:cNvSpPr>
          <p:nvPr>
            <p:ph type="title"/>
          </p:nvPr>
        </p:nvSpPr>
        <p:spPr>
          <a:xfrm>
            <a:off x="914400" y="-77766"/>
            <a:ext cx="10515600" cy="1325563"/>
          </a:xfrm>
        </p:spPr>
        <p:txBody>
          <a:bodyPr/>
          <a:lstStyle/>
          <a:p>
            <a:pPr algn="ctr"/>
            <a:r>
              <a:rPr lang="en-GB" altLang="en-US" dirty="0">
                <a:solidFill>
                  <a:srgbClr val="FFFF00"/>
                </a:solidFill>
              </a:rPr>
              <a:t>Fluorescence Microscopy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4275" name="Content Placeholder 10">
            <a:extLst>
              <a:ext uri="{FF2B5EF4-FFF2-40B4-BE49-F238E27FC236}">
                <a16:creationId xmlns:a16="http://schemas.microsoft.com/office/drawing/2014/main" id="{86CFAD9D-1C6F-CA15-BFAA-A8ED53C7523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398293" y="1413922"/>
            <a:ext cx="6280663" cy="4549574"/>
          </a:xfrm>
        </p:spPr>
      </p:pic>
      <p:sp>
        <p:nvSpPr>
          <p:cNvPr id="54276" name="Content Placeholder 12">
            <a:extLst>
              <a:ext uri="{FF2B5EF4-FFF2-40B4-BE49-F238E27FC236}">
                <a16:creationId xmlns:a16="http://schemas.microsoft.com/office/drawing/2014/main" id="{8692E9BF-624B-78F2-AA29-1344CE91262A}"/>
              </a:ext>
            </a:extLst>
          </p:cNvPr>
          <p:cNvSpPr>
            <a:spLocks noGrp="1"/>
          </p:cNvSpPr>
          <p:nvPr>
            <p:ph sz="half" idx="2"/>
          </p:nvPr>
        </p:nvSpPr>
        <p:spPr>
          <a:xfrm>
            <a:off x="0" y="856970"/>
            <a:ext cx="5788925" cy="5106526"/>
          </a:xfrm>
        </p:spPr>
        <p:txBody>
          <a:bodyPr/>
          <a:lstStyle/>
          <a:p>
            <a:r>
              <a:rPr lang="en-GB" altLang="en-US" sz="2000" dirty="0">
                <a:solidFill>
                  <a:schemeClr val="bg1"/>
                </a:solidFill>
              </a:rPr>
              <a:t>Uses a high intensity light</a:t>
            </a:r>
          </a:p>
          <a:p>
            <a:pPr marL="0" indent="0">
              <a:buNone/>
            </a:pPr>
            <a:r>
              <a:rPr lang="en-GB" altLang="en-US" sz="2000" dirty="0">
                <a:solidFill>
                  <a:schemeClr val="bg1"/>
                </a:solidFill>
              </a:rPr>
              <a:t>to illuminate a sample </a:t>
            </a:r>
          </a:p>
          <a:p>
            <a:endParaRPr lang="en-GB" altLang="en-US" sz="2000" dirty="0">
              <a:solidFill>
                <a:schemeClr val="bg1"/>
              </a:solidFill>
            </a:endParaRPr>
          </a:p>
          <a:p>
            <a:r>
              <a:rPr lang="en-GB" altLang="en-US" sz="2000" dirty="0">
                <a:solidFill>
                  <a:schemeClr val="bg1"/>
                </a:solidFill>
              </a:rPr>
              <a:t>Light excites fluorescence </a:t>
            </a:r>
          </a:p>
          <a:p>
            <a:pPr marL="0" indent="0">
              <a:buNone/>
            </a:pPr>
            <a:r>
              <a:rPr lang="en-GB" altLang="en-US" sz="2000" dirty="0">
                <a:solidFill>
                  <a:schemeClr val="bg1"/>
                </a:solidFill>
              </a:rPr>
              <a:t>species in the sample, which </a:t>
            </a:r>
          </a:p>
          <a:p>
            <a:pPr marL="0" indent="0">
              <a:buNone/>
            </a:pPr>
            <a:r>
              <a:rPr lang="en-GB" altLang="en-US" sz="2000" dirty="0">
                <a:solidFill>
                  <a:schemeClr val="bg1"/>
                </a:solidFill>
              </a:rPr>
              <a:t>emits light of a longer </a:t>
            </a:r>
          </a:p>
          <a:p>
            <a:pPr marL="0" indent="0">
              <a:buNone/>
            </a:pPr>
            <a:r>
              <a:rPr lang="en-GB" altLang="en-US" sz="2000" dirty="0">
                <a:solidFill>
                  <a:schemeClr val="bg1"/>
                </a:solidFill>
              </a:rPr>
              <a:t>wavelength </a:t>
            </a:r>
          </a:p>
          <a:p>
            <a:endParaRPr lang="en-GB" altLang="en-US" sz="2000" dirty="0">
              <a:solidFill>
                <a:schemeClr val="bg1"/>
              </a:solidFill>
            </a:endParaRPr>
          </a:p>
          <a:p>
            <a:endParaRPr lang="en-GB" altLang="en-US" sz="2000" dirty="0">
              <a:solidFill>
                <a:schemeClr val="bg1"/>
              </a:solidFill>
            </a:endParaRPr>
          </a:p>
          <a:p>
            <a:r>
              <a:rPr lang="en-GB" altLang="en-US" sz="2000" dirty="0">
                <a:solidFill>
                  <a:schemeClr val="bg1"/>
                </a:solidFill>
              </a:rPr>
              <a:t>The image produced is </a:t>
            </a:r>
          </a:p>
          <a:p>
            <a:pPr marL="0" indent="0">
              <a:buNone/>
            </a:pPr>
            <a:r>
              <a:rPr lang="en-GB" altLang="en-US" sz="2000" dirty="0">
                <a:solidFill>
                  <a:schemeClr val="bg1"/>
                </a:solidFill>
              </a:rPr>
              <a:t>based on the emission </a:t>
            </a:r>
          </a:p>
          <a:p>
            <a:pPr marL="0" indent="0">
              <a:buNone/>
            </a:pPr>
            <a:r>
              <a:rPr lang="en-GB" altLang="en-US" sz="2000" dirty="0">
                <a:solidFill>
                  <a:schemeClr val="bg1"/>
                </a:solidFill>
              </a:rPr>
              <a:t>wavelength of the fluorescent </a:t>
            </a:r>
          </a:p>
          <a:p>
            <a:pPr marL="0" indent="0">
              <a:buNone/>
            </a:pPr>
            <a:r>
              <a:rPr lang="en-GB" altLang="en-US" sz="2000" dirty="0">
                <a:solidFill>
                  <a:schemeClr val="bg1"/>
                </a:solidFill>
              </a:rPr>
              <a:t>species rather than </a:t>
            </a:r>
          </a:p>
          <a:p>
            <a:pPr marL="0" indent="0">
              <a:buNone/>
            </a:pPr>
            <a:r>
              <a:rPr lang="en-GB" altLang="en-US" sz="2000" dirty="0">
                <a:solidFill>
                  <a:schemeClr val="bg1"/>
                </a:solidFill>
              </a:rPr>
              <a:t>from the light originally used </a:t>
            </a:r>
          </a:p>
          <a:p>
            <a:pPr marL="0" indent="0">
              <a:buNone/>
            </a:pPr>
            <a:r>
              <a:rPr lang="en-GB" altLang="en-US" sz="2000" dirty="0">
                <a:solidFill>
                  <a:schemeClr val="bg1"/>
                </a:solidFill>
              </a:rPr>
              <a:t>to illuminate, &amp; excite, the sample</a:t>
            </a:r>
          </a:p>
        </p:txBody>
      </p:sp>
      <p:sp>
        <p:nvSpPr>
          <p:cNvPr id="2" name="Title 1">
            <a:extLst>
              <a:ext uri="{FF2B5EF4-FFF2-40B4-BE49-F238E27FC236}">
                <a16:creationId xmlns:a16="http://schemas.microsoft.com/office/drawing/2014/main" id="{74E1E588-5372-4B58-659B-678830E2842F}"/>
              </a:ext>
            </a:extLst>
          </p:cNvPr>
          <p:cNvSpPr>
            <a:spLocks noGrp="1"/>
          </p:cNvSpPr>
          <p:nvPr>
            <p:ph type="title"/>
          </p:nvPr>
        </p:nvSpPr>
        <p:spPr>
          <a:xfrm>
            <a:off x="914400" y="-77766"/>
            <a:ext cx="10515600" cy="1325563"/>
          </a:xfrm>
        </p:spPr>
        <p:txBody>
          <a:bodyPr/>
          <a:lstStyle/>
          <a:p>
            <a:pPr algn="ctr"/>
            <a:r>
              <a:rPr lang="en-GB" altLang="en-US" dirty="0">
                <a:solidFill>
                  <a:srgbClr val="FFFF00"/>
                </a:solidFill>
              </a:rPr>
              <a:t>Fluorescence Microscopy</a:t>
            </a:r>
          </a:p>
        </p:txBody>
      </p:sp>
      <p:sp>
        <p:nvSpPr>
          <p:cNvPr id="4" name="TextBox 3">
            <a:extLst>
              <a:ext uri="{FF2B5EF4-FFF2-40B4-BE49-F238E27FC236}">
                <a16:creationId xmlns:a16="http://schemas.microsoft.com/office/drawing/2014/main" id="{C40E3113-201A-E905-6BE3-C604BDD3F372}"/>
              </a:ext>
            </a:extLst>
          </p:cNvPr>
          <p:cNvSpPr txBox="1"/>
          <p:nvPr/>
        </p:nvSpPr>
        <p:spPr>
          <a:xfrm>
            <a:off x="9678956" y="994447"/>
            <a:ext cx="6134668" cy="5878532"/>
          </a:xfrm>
          <a:prstGeom prst="rect">
            <a:avLst/>
          </a:prstGeom>
          <a:noFill/>
        </p:spPr>
        <p:txBody>
          <a:bodyPr wrap="square">
            <a:spAutoFit/>
          </a:bodyPr>
          <a:lstStyle/>
          <a:p>
            <a:pPr marL="342900" indent="-342900">
              <a:buFont typeface="Arial" panose="020B0604020202020204" pitchFamily="34" charset="0"/>
              <a:buChar char="•"/>
            </a:pPr>
            <a:r>
              <a:rPr lang="en-GB" altLang="en-US" sz="2000" dirty="0">
                <a:solidFill>
                  <a:schemeClr val="bg1"/>
                </a:solidFill>
                <a:latin typeface="+mn-lt"/>
              </a:rPr>
              <a:t>A dichroic mirror </a:t>
            </a:r>
          </a:p>
          <a:p>
            <a:r>
              <a:rPr lang="en-GB" altLang="en-US" sz="2000" dirty="0">
                <a:solidFill>
                  <a:schemeClr val="bg1"/>
                </a:solidFill>
                <a:latin typeface="+mn-lt"/>
              </a:rPr>
              <a:t>is used to separate </a:t>
            </a:r>
          </a:p>
          <a:p>
            <a:r>
              <a:rPr lang="en-GB" altLang="en-US" sz="2000" dirty="0">
                <a:solidFill>
                  <a:schemeClr val="bg1"/>
                </a:solidFill>
                <a:latin typeface="+mn-lt"/>
              </a:rPr>
              <a:t>excitation &amp; emission</a:t>
            </a:r>
          </a:p>
          <a:p>
            <a:r>
              <a:rPr lang="en-GB" altLang="en-US" sz="2000" dirty="0">
                <a:solidFill>
                  <a:schemeClr val="bg1"/>
                </a:solidFill>
                <a:latin typeface="+mn-lt"/>
              </a:rPr>
              <a:t>light paths</a:t>
            </a:r>
          </a:p>
          <a:p>
            <a:endParaRPr lang="en-GB" altLang="en-US" sz="2000" dirty="0">
              <a:solidFill>
                <a:schemeClr val="bg1"/>
              </a:solidFill>
              <a:latin typeface="+mn-lt"/>
            </a:endParaRPr>
          </a:p>
          <a:p>
            <a:endParaRPr lang="en-GB" altLang="en-US" sz="2000" dirty="0">
              <a:solidFill>
                <a:schemeClr val="bg1"/>
              </a:solidFill>
              <a:latin typeface="+mn-lt"/>
            </a:endParaRPr>
          </a:p>
          <a:p>
            <a:pPr marL="342900" indent="-342900">
              <a:buFont typeface="Arial" panose="020B0604020202020204" pitchFamily="34" charset="0"/>
              <a:buChar char="•"/>
            </a:pPr>
            <a:endParaRPr lang="en-GB" altLang="en-US" sz="2000" dirty="0">
              <a:solidFill>
                <a:schemeClr val="bg1"/>
              </a:solidFill>
              <a:latin typeface="+mn-lt"/>
            </a:endParaRPr>
          </a:p>
          <a:p>
            <a:pPr marL="342900" indent="-342900">
              <a:buFont typeface="Arial" panose="020B0604020202020204" pitchFamily="34" charset="0"/>
              <a:buChar char="•"/>
            </a:pPr>
            <a:r>
              <a:rPr lang="en-GB" altLang="en-US" sz="2000" dirty="0">
                <a:solidFill>
                  <a:schemeClr val="bg1"/>
                </a:solidFill>
                <a:latin typeface="+mn-lt"/>
              </a:rPr>
              <a:t>Light source </a:t>
            </a:r>
          </a:p>
          <a:p>
            <a:r>
              <a:rPr lang="en-GB" altLang="en-US" sz="2000" dirty="0">
                <a:solidFill>
                  <a:schemeClr val="bg1"/>
                </a:solidFill>
                <a:latin typeface="+mn-lt"/>
              </a:rPr>
              <a:t>typically a </a:t>
            </a:r>
          </a:p>
          <a:p>
            <a:r>
              <a:rPr lang="en-GB" altLang="en-US" sz="2000" dirty="0">
                <a:solidFill>
                  <a:schemeClr val="bg1"/>
                </a:solidFill>
                <a:latin typeface="+mn-lt"/>
              </a:rPr>
              <a:t>mercury-vapour </a:t>
            </a:r>
          </a:p>
          <a:p>
            <a:r>
              <a:rPr lang="en-GB" altLang="en-US" sz="2000" dirty="0">
                <a:solidFill>
                  <a:schemeClr val="bg1"/>
                </a:solidFill>
                <a:latin typeface="+mn-lt"/>
              </a:rPr>
              <a:t>lamp</a:t>
            </a:r>
          </a:p>
          <a:p>
            <a:endParaRPr lang="en-GB" altLang="en-US" sz="2000" dirty="0">
              <a:solidFill>
                <a:schemeClr val="bg1"/>
              </a:solidFill>
              <a:latin typeface="+mn-lt"/>
            </a:endParaRPr>
          </a:p>
          <a:p>
            <a:endParaRPr lang="en-GB" altLang="en-US" sz="2000" dirty="0">
              <a:solidFill>
                <a:schemeClr val="bg1"/>
              </a:solidFill>
              <a:latin typeface="+mn-lt"/>
            </a:endParaRPr>
          </a:p>
          <a:p>
            <a:endParaRPr lang="en-GB" altLang="en-US" sz="2000" dirty="0">
              <a:solidFill>
                <a:schemeClr val="bg1"/>
              </a:solidFill>
              <a:latin typeface="+mn-lt"/>
            </a:endParaRPr>
          </a:p>
          <a:p>
            <a:r>
              <a:rPr lang="en-GB" altLang="en-US" sz="2400" dirty="0">
                <a:solidFill>
                  <a:srgbClr val="FFFF00"/>
                </a:solidFill>
                <a:latin typeface="+mn-lt"/>
              </a:rPr>
              <a:t>Forensic </a:t>
            </a:r>
          </a:p>
          <a:p>
            <a:r>
              <a:rPr lang="en-GB" altLang="en-US" sz="2400" dirty="0">
                <a:solidFill>
                  <a:srgbClr val="FFFF00"/>
                </a:solidFill>
                <a:latin typeface="+mn-lt"/>
              </a:rPr>
              <a:t>application: </a:t>
            </a:r>
          </a:p>
          <a:p>
            <a:r>
              <a:rPr lang="en-GB" altLang="en-US" sz="2400" dirty="0">
                <a:solidFill>
                  <a:srgbClr val="FFFF00"/>
                </a:solidFill>
                <a:latin typeface="+mn-lt"/>
              </a:rPr>
              <a:t>Forensic paint &amp; </a:t>
            </a:r>
          </a:p>
          <a:p>
            <a:r>
              <a:rPr lang="en-GB" altLang="en-US" sz="2400" dirty="0">
                <a:solidFill>
                  <a:srgbClr val="FFFF00"/>
                </a:solidFill>
                <a:latin typeface="+mn-lt"/>
              </a:rPr>
              <a:t>fibre analysis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803" name="Content Placeholder 8">
            <a:extLst>
              <a:ext uri="{FF2B5EF4-FFF2-40B4-BE49-F238E27FC236}">
                <a16:creationId xmlns:a16="http://schemas.microsoft.com/office/drawing/2014/main" id="{6F039713-C4E6-7456-C007-D7A4A0A439E8}"/>
              </a:ext>
            </a:extLst>
          </p:cNvPr>
          <p:cNvSpPr>
            <a:spLocks noGrp="1"/>
          </p:cNvSpPr>
          <p:nvPr>
            <p:ph idx="1"/>
          </p:nvPr>
        </p:nvSpPr>
        <p:spPr>
          <a:xfrm>
            <a:off x="0" y="1260026"/>
            <a:ext cx="12364872" cy="3789362"/>
          </a:xfrm>
        </p:spPr>
        <p:txBody>
          <a:bodyPr/>
          <a:lstStyle/>
          <a:p>
            <a:pPr>
              <a:defRPr/>
            </a:pPr>
            <a:r>
              <a:rPr lang="en-GB" altLang="en-US" dirty="0">
                <a:solidFill>
                  <a:schemeClr val="bg1"/>
                </a:solidFill>
              </a:rPr>
              <a:t>Microscopy used to </a:t>
            </a:r>
            <a:r>
              <a:rPr lang="en-GB" altLang="en-US" u="sng" dirty="0">
                <a:solidFill>
                  <a:schemeClr val="bg1"/>
                </a:solidFill>
              </a:rPr>
              <a:t>exploit optical properties </a:t>
            </a:r>
            <a:r>
              <a:rPr lang="en-GB" altLang="en-US" dirty="0">
                <a:solidFill>
                  <a:schemeClr val="bg1"/>
                </a:solidFill>
              </a:rPr>
              <a:t>of a material</a:t>
            </a:r>
          </a:p>
          <a:p>
            <a:pPr marL="0" indent="0">
              <a:buFont typeface="Arial" panose="020B0604020202020204" pitchFamily="34" charset="0"/>
              <a:buNone/>
              <a:defRPr/>
            </a:pPr>
            <a:endParaRPr lang="en-GB" altLang="en-US" dirty="0">
              <a:solidFill>
                <a:schemeClr val="bg1"/>
              </a:solidFill>
            </a:endParaRPr>
          </a:p>
          <a:p>
            <a:pPr>
              <a:defRPr/>
            </a:pPr>
            <a:r>
              <a:rPr lang="en-GB" altLang="en-US" dirty="0">
                <a:solidFill>
                  <a:srgbClr val="FFFF00"/>
                </a:solidFill>
              </a:rPr>
              <a:t>Forensic Application: </a:t>
            </a:r>
          </a:p>
          <a:p>
            <a:pPr marL="0" indent="0">
              <a:buNone/>
              <a:defRPr/>
            </a:pPr>
            <a:r>
              <a:rPr lang="en-GB" altLang="en-US" dirty="0">
                <a:solidFill>
                  <a:srgbClr val="FFFF00"/>
                </a:solidFill>
              </a:rPr>
              <a:t>   A semi-qualitative method for fibre &amp; paint identification</a:t>
            </a:r>
          </a:p>
          <a:p>
            <a:pPr marL="0" indent="0">
              <a:buFont typeface="Arial" panose="020B0604020202020204" pitchFamily="34" charset="0"/>
              <a:buNone/>
              <a:defRPr/>
            </a:pPr>
            <a:endParaRPr lang="en-GB" altLang="en-US" dirty="0">
              <a:solidFill>
                <a:schemeClr val="bg1"/>
              </a:solidFill>
            </a:endParaRPr>
          </a:p>
          <a:p>
            <a:pPr>
              <a:defRPr/>
            </a:pPr>
            <a:r>
              <a:rPr lang="en-GB" altLang="en-US" dirty="0">
                <a:solidFill>
                  <a:schemeClr val="bg1"/>
                </a:solidFill>
              </a:rPr>
              <a:t>Fibre analysis: PLM is can differentiate between fibres type</a:t>
            </a:r>
          </a:p>
          <a:p>
            <a:pPr marL="0" indent="0">
              <a:buNone/>
              <a:defRPr/>
            </a:pPr>
            <a:r>
              <a:rPr lang="en-GB" altLang="en-US" dirty="0">
                <a:solidFill>
                  <a:schemeClr val="bg1"/>
                </a:solidFill>
              </a:rPr>
              <a:t>e.g., polyester vs. nylon</a:t>
            </a:r>
          </a:p>
          <a:p>
            <a:pPr>
              <a:defRPr/>
            </a:pPr>
            <a:endParaRPr lang="en-GB" altLang="en-US" dirty="0">
              <a:solidFill>
                <a:schemeClr val="bg1"/>
              </a:solidFill>
            </a:endParaRPr>
          </a:p>
          <a:p>
            <a:pPr>
              <a:defRPr/>
            </a:pPr>
            <a:r>
              <a:rPr lang="en-GB" altLang="en-US" dirty="0">
                <a:solidFill>
                  <a:schemeClr val="bg1"/>
                </a:solidFill>
              </a:rPr>
              <a:t>Used as a comparison feature in the analysis of paint &amp; fibres</a:t>
            </a:r>
          </a:p>
        </p:txBody>
      </p:sp>
      <p:pic>
        <p:nvPicPr>
          <p:cNvPr id="56326" name="Picture 1">
            <a:extLst>
              <a:ext uri="{FF2B5EF4-FFF2-40B4-BE49-F238E27FC236}">
                <a16:creationId xmlns:a16="http://schemas.microsoft.com/office/drawing/2014/main" id="{697AD2A7-DD95-6F2A-C2E4-7692EDF12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980" y="914400"/>
            <a:ext cx="2033516" cy="1775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525EE8E-8DA7-1696-8479-E6C2C14803A8}"/>
              </a:ext>
            </a:extLst>
          </p:cNvPr>
          <p:cNvSpPr txBox="1"/>
          <p:nvPr/>
        </p:nvSpPr>
        <p:spPr>
          <a:xfrm>
            <a:off x="1447800" y="144959"/>
            <a:ext cx="8750300" cy="769441"/>
          </a:xfrm>
          <a:prstGeom prst="rect">
            <a:avLst/>
          </a:prstGeom>
          <a:noFill/>
        </p:spPr>
        <p:txBody>
          <a:bodyPr wrap="square" rtlCol="0">
            <a:spAutoFit/>
          </a:bodyPr>
          <a:lstStyle/>
          <a:p>
            <a:pPr algn="ctr"/>
            <a:r>
              <a:rPr lang="en-GB" sz="4400" u="sng" dirty="0">
                <a:solidFill>
                  <a:srgbClr val="FFFF00"/>
                </a:solidFill>
                <a:latin typeface="+mn-lt"/>
              </a:rPr>
              <a:t>P</a:t>
            </a:r>
            <a:r>
              <a:rPr lang="en-GB" sz="4400" dirty="0">
                <a:solidFill>
                  <a:schemeClr val="bg1"/>
                </a:solidFill>
                <a:latin typeface="+mn-lt"/>
              </a:rPr>
              <a:t>olarised </a:t>
            </a:r>
            <a:r>
              <a:rPr lang="en-GB" sz="4400" u="sng" dirty="0">
                <a:solidFill>
                  <a:srgbClr val="FFFF00"/>
                </a:solidFill>
                <a:latin typeface="+mn-lt"/>
              </a:rPr>
              <a:t>L</a:t>
            </a:r>
            <a:r>
              <a:rPr lang="en-GB" sz="4400" dirty="0">
                <a:solidFill>
                  <a:schemeClr val="bg1"/>
                </a:solidFill>
                <a:latin typeface="+mn-lt"/>
              </a:rPr>
              <a:t>ight </a:t>
            </a:r>
            <a:r>
              <a:rPr lang="en-GB" sz="4400" u="sng" dirty="0">
                <a:solidFill>
                  <a:srgbClr val="FFFF00"/>
                </a:solidFill>
                <a:latin typeface="+mn-lt"/>
              </a:rPr>
              <a:t>M</a:t>
            </a:r>
            <a:r>
              <a:rPr lang="en-GB" sz="4400" dirty="0">
                <a:solidFill>
                  <a:schemeClr val="bg1"/>
                </a:solidFill>
                <a:latin typeface="+mn-lt"/>
              </a:rPr>
              <a:t>icroscopy (</a:t>
            </a:r>
            <a:r>
              <a:rPr lang="en-GB" sz="4400" dirty="0">
                <a:solidFill>
                  <a:srgbClr val="FFFF00"/>
                </a:solidFill>
                <a:latin typeface="+mn-lt"/>
              </a:rPr>
              <a:t>PLM</a:t>
            </a:r>
            <a:r>
              <a:rPr lang="en-GB" sz="4400" dirty="0">
                <a:solidFill>
                  <a:schemeClr val="bg1"/>
                </a:solidFill>
                <a:latin typeface="+mn-lt"/>
              </a:rPr>
              <a:t>)</a:t>
            </a:r>
          </a:p>
        </p:txBody>
      </p:sp>
      <p:pic>
        <p:nvPicPr>
          <p:cNvPr id="3" name="Picture 2">
            <a:extLst>
              <a:ext uri="{FF2B5EF4-FFF2-40B4-BE49-F238E27FC236}">
                <a16:creationId xmlns:a16="http://schemas.microsoft.com/office/drawing/2014/main" id="{B02F41B3-BEC1-108F-BBE9-36196D6BD05D}"/>
              </a:ext>
            </a:extLst>
          </p:cNvPr>
          <p:cNvPicPr>
            <a:picLocks noChangeAspect="1"/>
          </p:cNvPicPr>
          <p:nvPr/>
        </p:nvPicPr>
        <p:blipFill>
          <a:blip r:embed="rId4"/>
          <a:stretch>
            <a:fillRect/>
          </a:stretch>
        </p:blipFill>
        <p:spPr>
          <a:xfrm>
            <a:off x="9421520" y="3429000"/>
            <a:ext cx="2628900" cy="17430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8372" name="Content Placeholder 8">
            <a:extLst>
              <a:ext uri="{FF2B5EF4-FFF2-40B4-BE49-F238E27FC236}">
                <a16:creationId xmlns:a16="http://schemas.microsoft.com/office/drawing/2014/main" id="{1A3FE5F1-19AD-A914-1274-B18BEFBDF4F3}"/>
              </a:ext>
            </a:extLst>
          </p:cNvPr>
          <p:cNvSpPr>
            <a:spLocks noGrp="1"/>
          </p:cNvSpPr>
          <p:nvPr>
            <p:ph idx="1"/>
          </p:nvPr>
        </p:nvSpPr>
        <p:spPr>
          <a:xfrm>
            <a:off x="565149" y="914400"/>
            <a:ext cx="10515600" cy="4351338"/>
          </a:xfrm>
        </p:spPr>
        <p:txBody>
          <a:bodyPr/>
          <a:lstStyle/>
          <a:p>
            <a:r>
              <a:rPr lang="en-GB" altLang="en-US" dirty="0">
                <a:solidFill>
                  <a:schemeClr val="bg1"/>
                </a:solidFill>
              </a:rPr>
              <a:t>Natural light is </a:t>
            </a:r>
            <a:r>
              <a:rPr lang="en-GB" altLang="en-US" u="sng" dirty="0">
                <a:solidFill>
                  <a:schemeClr val="bg1"/>
                </a:solidFill>
              </a:rPr>
              <a:t>unpolarised</a:t>
            </a:r>
            <a:r>
              <a:rPr lang="en-GB" altLang="en-US" dirty="0">
                <a:solidFill>
                  <a:schemeClr val="bg1"/>
                </a:solidFill>
              </a:rPr>
              <a:t> i.e. it’s light waves will be travelling in more than one plane (direction)</a:t>
            </a:r>
          </a:p>
          <a:p>
            <a:endParaRPr lang="en-GB" altLang="en-US" dirty="0">
              <a:solidFill>
                <a:schemeClr val="bg1"/>
              </a:solidFill>
            </a:endParaRPr>
          </a:p>
          <a:p>
            <a:endParaRPr lang="en-GB" altLang="en-US" dirty="0">
              <a:solidFill>
                <a:schemeClr val="bg1"/>
              </a:solidFill>
            </a:endParaRPr>
          </a:p>
          <a:p>
            <a:endParaRPr lang="en-GB" altLang="en-US" dirty="0">
              <a:solidFill>
                <a:schemeClr val="bg1"/>
              </a:solidFill>
            </a:endParaRPr>
          </a:p>
          <a:p>
            <a:endParaRPr lang="en-GB" altLang="en-US" dirty="0">
              <a:solidFill>
                <a:schemeClr val="bg1"/>
              </a:solidFill>
            </a:endParaRPr>
          </a:p>
          <a:p>
            <a:endParaRPr lang="en-GB" altLang="en-US" dirty="0">
              <a:solidFill>
                <a:schemeClr val="bg1"/>
              </a:solidFill>
            </a:endParaRPr>
          </a:p>
          <a:p>
            <a:endParaRPr lang="en-GB" altLang="en-US" dirty="0">
              <a:solidFill>
                <a:schemeClr val="bg1"/>
              </a:solidFill>
            </a:endParaRPr>
          </a:p>
          <a:p>
            <a:endParaRPr lang="en-GB" altLang="en-US" dirty="0">
              <a:solidFill>
                <a:schemeClr val="bg1"/>
              </a:solidFill>
            </a:endParaRPr>
          </a:p>
          <a:p>
            <a:r>
              <a:rPr lang="en-GB" altLang="en-US" dirty="0">
                <a:solidFill>
                  <a:schemeClr val="bg1"/>
                </a:solidFill>
              </a:rPr>
              <a:t>By applying a filter, the unpolarised light can become polarised </a:t>
            </a:r>
            <a:r>
              <a:rPr lang="en-GB" altLang="en-US" dirty="0">
                <a:solidFill>
                  <a:srgbClr val="FFFF00"/>
                </a:solidFill>
              </a:rPr>
              <a:t>(plane polarised light, PPL) </a:t>
            </a:r>
            <a:r>
              <a:rPr lang="en-GB" altLang="en-US" dirty="0">
                <a:solidFill>
                  <a:schemeClr val="bg1"/>
                </a:solidFill>
              </a:rPr>
              <a:t>such that its light waves will only travel in one plane (one geometrical oscillation</a:t>
            </a:r>
          </a:p>
          <a:p>
            <a:endParaRPr lang="en-GB" altLang="en-US" dirty="0">
              <a:solidFill>
                <a:schemeClr val="bg1"/>
              </a:solidFill>
            </a:endParaRPr>
          </a:p>
        </p:txBody>
      </p:sp>
      <p:sp>
        <p:nvSpPr>
          <p:cNvPr id="3" name="TextBox 2">
            <a:extLst>
              <a:ext uri="{FF2B5EF4-FFF2-40B4-BE49-F238E27FC236}">
                <a16:creationId xmlns:a16="http://schemas.microsoft.com/office/drawing/2014/main" id="{CADBBCBA-2CE0-779E-67BA-97B93AEEE83C}"/>
              </a:ext>
            </a:extLst>
          </p:cNvPr>
          <p:cNvSpPr txBox="1"/>
          <p:nvPr/>
        </p:nvSpPr>
        <p:spPr>
          <a:xfrm>
            <a:off x="1447800" y="144959"/>
            <a:ext cx="8750300" cy="769441"/>
          </a:xfrm>
          <a:prstGeom prst="rect">
            <a:avLst/>
          </a:prstGeom>
          <a:noFill/>
        </p:spPr>
        <p:txBody>
          <a:bodyPr wrap="square" rtlCol="0">
            <a:spAutoFit/>
          </a:bodyPr>
          <a:lstStyle/>
          <a:p>
            <a:pPr algn="ctr"/>
            <a:r>
              <a:rPr lang="en-GB" sz="4400" dirty="0">
                <a:solidFill>
                  <a:srgbClr val="FFFF00"/>
                </a:solidFill>
                <a:latin typeface="+mn-lt"/>
              </a:rPr>
              <a:t>What is polarised light?</a:t>
            </a:r>
          </a:p>
        </p:txBody>
      </p:sp>
      <p:pic>
        <p:nvPicPr>
          <p:cNvPr id="5" name="Picture 4">
            <a:extLst>
              <a:ext uri="{FF2B5EF4-FFF2-40B4-BE49-F238E27FC236}">
                <a16:creationId xmlns:a16="http://schemas.microsoft.com/office/drawing/2014/main" id="{54F9AA3A-11D6-1C38-95E1-34ADB6075B04}"/>
              </a:ext>
            </a:extLst>
          </p:cNvPr>
          <p:cNvPicPr>
            <a:picLocks noChangeAspect="1"/>
          </p:cNvPicPr>
          <p:nvPr/>
        </p:nvPicPr>
        <p:blipFill>
          <a:blip r:embed="rId3"/>
          <a:stretch>
            <a:fillRect/>
          </a:stretch>
        </p:blipFill>
        <p:spPr>
          <a:xfrm>
            <a:off x="2706079" y="1753721"/>
            <a:ext cx="6355728" cy="3512017"/>
          </a:xfrm>
          <a:prstGeom prst="rect">
            <a:avLst/>
          </a:prstGeom>
        </p:spPr>
      </p:pic>
      <p:sp>
        <p:nvSpPr>
          <p:cNvPr id="2" name="TextBox 1">
            <a:extLst>
              <a:ext uri="{FF2B5EF4-FFF2-40B4-BE49-F238E27FC236}">
                <a16:creationId xmlns:a16="http://schemas.microsoft.com/office/drawing/2014/main" id="{9ED9E181-2255-D67B-4D61-65F0A4E0A97A}"/>
              </a:ext>
            </a:extLst>
          </p:cNvPr>
          <p:cNvSpPr txBox="1"/>
          <p:nvPr/>
        </p:nvSpPr>
        <p:spPr>
          <a:xfrm>
            <a:off x="9349997" y="1986235"/>
            <a:ext cx="2402859" cy="3046988"/>
          </a:xfrm>
          <a:prstGeom prst="rect">
            <a:avLst/>
          </a:prstGeom>
          <a:solidFill>
            <a:schemeClr val="accent5">
              <a:lumMod val="40000"/>
              <a:lumOff val="60000"/>
            </a:schemeClr>
          </a:solidFill>
        </p:spPr>
        <p:txBody>
          <a:bodyPr wrap="square" rtlCol="0">
            <a:spAutoFit/>
          </a:bodyPr>
          <a:lstStyle/>
          <a:p>
            <a:pPr algn="ctr"/>
            <a:r>
              <a:rPr lang="en-GB" sz="2400" dirty="0">
                <a:latin typeface="+mn-lt"/>
              </a:rPr>
              <a:t>Different materials have properties that produce characteristic results </a:t>
            </a:r>
          </a:p>
          <a:p>
            <a:pPr algn="ctr"/>
            <a:r>
              <a:rPr lang="en-GB" sz="2400" dirty="0">
                <a:latin typeface="+mn-lt"/>
              </a:rPr>
              <a:t> with PML to aid identification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0420" name="Content Placeholder 4">
            <a:extLst>
              <a:ext uri="{FF2B5EF4-FFF2-40B4-BE49-F238E27FC236}">
                <a16:creationId xmlns:a16="http://schemas.microsoft.com/office/drawing/2014/main" id="{1E737204-2E20-DC1A-857E-62192E00C8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24245" y="1701094"/>
            <a:ext cx="9755592" cy="4022637"/>
          </a:xfrm>
        </p:spPr>
      </p:pic>
      <p:pic>
        <p:nvPicPr>
          <p:cNvPr id="60421" name="Picture 1">
            <a:extLst>
              <a:ext uri="{FF2B5EF4-FFF2-40B4-BE49-F238E27FC236}">
                <a16:creationId xmlns:a16="http://schemas.microsoft.com/office/drawing/2014/main" id="{2E2CAC7E-E802-F906-8E5D-175231A34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5282" b="32986"/>
          <a:stretch>
            <a:fillRect/>
          </a:stretch>
        </p:blipFill>
        <p:spPr bwMode="auto">
          <a:xfrm rot="-1516872">
            <a:off x="3764662" y="3151472"/>
            <a:ext cx="1249912" cy="52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row: Up 4">
            <a:extLst>
              <a:ext uri="{FF2B5EF4-FFF2-40B4-BE49-F238E27FC236}">
                <a16:creationId xmlns:a16="http://schemas.microsoft.com/office/drawing/2014/main" id="{93C4EF72-E2F9-D518-C971-F527A1A44B8F}"/>
              </a:ext>
            </a:extLst>
          </p:cNvPr>
          <p:cNvSpPr/>
          <p:nvPr/>
        </p:nvSpPr>
        <p:spPr>
          <a:xfrm>
            <a:off x="3182416" y="4732277"/>
            <a:ext cx="408573" cy="1163556"/>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Arrow: Up 5">
            <a:extLst>
              <a:ext uri="{FF2B5EF4-FFF2-40B4-BE49-F238E27FC236}">
                <a16:creationId xmlns:a16="http://schemas.microsoft.com/office/drawing/2014/main" id="{47F7F77C-6814-E3C8-6B96-624445F937CE}"/>
              </a:ext>
            </a:extLst>
          </p:cNvPr>
          <p:cNvSpPr/>
          <p:nvPr/>
        </p:nvSpPr>
        <p:spPr>
          <a:xfrm rot="4047522">
            <a:off x="6294816" y="5133459"/>
            <a:ext cx="342928" cy="927100"/>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0425" name="TextBox 6">
            <a:extLst>
              <a:ext uri="{FF2B5EF4-FFF2-40B4-BE49-F238E27FC236}">
                <a16:creationId xmlns:a16="http://schemas.microsoft.com/office/drawing/2014/main" id="{A65BE6EF-3561-497B-331E-E9098566696A}"/>
              </a:ext>
            </a:extLst>
          </p:cNvPr>
          <p:cNvSpPr txBox="1">
            <a:spLocks noChangeArrowheads="1"/>
          </p:cNvSpPr>
          <p:nvPr/>
        </p:nvSpPr>
        <p:spPr bwMode="auto">
          <a:xfrm rot="18240835">
            <a:off x="5365898" y="3660797"/>
            <a:ext cx="1012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1800" b="1" dirty="0"/>
              <a:t>Sample</a:t>
            </a:r>
          </a:p>
        </p:txBody>
      </p:sp>
      <p:sp>
        <p:nvSpPr>
          <p:cNvPr id="60426" name="TextBox 7">
            <a:extLst>
              <a:ext uri="{FF2B5EF4-FFF2-40B4-BE49-F238E27FC236}">
                <a16:creationId xmlns:a16="http://schemas.microsoft.com/office/drawing/2014/main" id="{E3F7EE3C-3F1A-8C6C-93F6-3EACA21E4FAC}"/>
              </a:ext>
            </a:extLst>
          </p:cNvPr>
          <p:cNvSpPr txBox="1">
            <a:spLocks noChangeArrowheads="1"/>
          </p:cNvSpPr>
          <p:nvPr/>
        </p:nvSpPr>
        <p:spPr bwMode="auto">
          <a:xfrm>
            <a:off x="9068644" y="4013405"/>
            <a:ext cx="25193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000" b="1" dirty="0">
                <a:solidFill>
                  <a:srgbClr val="FFFF00"/>
                </a:solidFill>
                <a:latin typeface="+mn-lt"/>
              </a:rPr>
              <a:t>No light coming out</a:t>
            </a:r>
          </a:p>
        </p:txBody>
      </p:sp>
      <p:sp>
        <p:nvSpPr>
          <p:cNvPr id="2" name="TextBox 1">
            <a:extLst>
              <a:ext uri="{FF2B5EF4-FFF2-40B4-BE49-F238E27FC236}">
                <a16:creationId xmlns:a16="http://schemas.microsoft.com/office/drawing/2014/main" id="{322ED044-804B-0D96-A086-29706CDFB37D}"/>
              </a:ext>
            </a:extLst>
          </p:cNvPr>
          <p:cNvSpPr txBox="1"/>
          <p:nvPr/>
        </p:nvSpPr>
        <p:spPr>
          <a:xfrm>
            <a:off x="951362" y="193251"/>
            <a:ext cx="10289275" cy="769441"/>
          </a:xfrm>
          <a:prstGeom prst="rect">
            <a:avLst/>
          </a:prstGeom>
          <a:noFill/>
        </p:spPr>
        <p:txBody>
          <a:bodyPr wrap="square" rtlCol="0">
            <a:spAutoFit/>
          </a:bodyPr>
          <a:lstStyle/>
          <a:p>
            <a:pPr algn="ctr"/>
            <a:r>
              <a:rPr lang="en-GB" sz="4400" dirty="0">
                <a:solidFill>
                  <a:srgbClr val="FFFF00"/>
                </a:solidFill>
                <a:latin typeface="+mn-lt"/>
              </a:rPr>
              <a:t>Effect of isotropic materials on PPL </a:t>
            </a:r>
          </a:p>
        </p:txBody>
      </p:sp>
      <p:sp>
        <p:nvSpPr>
          <p:cNvPr id="3" name="TextBox 2">
            <a:extLst>
              <a:ext uri="{FF2B5EF4-FFF2-40B4-BE49-F238E27FC236}">
                <a16:creationId xmlns:a16="http://schemas.microsoft.com/office/drawing/2014/main" id="{78D37659-E3ED-75CD-17B6-964593C1E74D}"/>
              </a:ext>
            </a:extLst>
          </p:cNvPr>
          <p:cNvSpPr txBox="1"/>
          <p:nvPr/>
        </p:nvSpPr>
        <p:spPr>
          <a:xfrm>
            <a:off x="7966045" y="2922058"/>
            <a:ext cx="1843310" cy="400110"/>
          </a:xfrm>
          <a:prstGeom prst="rect">
            <a:avLst/>
          </a:prstGeom>
          <a:noFill/>
        </p:spPr>
        <p:txBody>
          <a:bodyPr wrap="square" rtlCol="0">
            <a:spAutoFit/>
          </a:bodyPr>
          <a:lstStyle/>
          <a:p>
            <a:pPr algn="ctr"/>
            <a:r>
              <a:rPr lang="en-GB" sz="2000" b="1" dirty="0">
                <a:solidFill>
                  <a:srgbClr val="00B0F0"/>
                </a:solidFill>
                <a:latin typeface="+mn-lt"/>
              </a:rPr>
              <a:t>Analyser</a:t>
            </a:r>
          </a:p>
        </p:txBody>
      </p:sp>
      <p:sp>
        <p:nvSpPr>
          <p:cNvPr id="4" name="TextBox 3">
            <a:extLst>
              <a:ext uri="{FF2B5EF4-FFF2-40B4-BE49-F238E27FC236}">
                <a16:creationId xmlns:a16="http://schemas.microsoft.com/office/drawing/2014/main" id="{D975A28E-FD49-05E9-46F2-CC69E5ACCA54}"/>
              </a:ext>
            </a:extLst>
          </p:cNvPr>
          <p:cNvSpPr txBox="1"/>
          <p:nvPr/>
        </p:nvSpPr>
        <p:spPr>
          <a:xfrm>
            <a:off x="8887700" y="4407694"/>
            <a:ext cx="2700316" cy="1015663"/>
          </a:xfrm>
          <a:prstGeom prst="rect">
            <a:avLst/>
          </a:prstGeom>
          <a:noFill/>
        </p:spPr>
        <p:txBody>
          <a:bodyPr wrap="square" rtlCol="0">
            <a:spAutoFit/>
          </a:bodyPr>
          <a:lstStyle/>
          <a:p>
            <a:pPr algn="ctr"/>
            <a:r>
              <a:rPr lang="en-GB" sz="2000" dirty="0">
                <a:solidFill>
                  <a:schemeClr val="bg1"/>
                </a:solidFill>
                <a:latin typeface="+mn-lt"/>
              </a:rPr>
              <a:t>With the analyser at 90</a:t>
            </a:r>
            <a:r>
              <a:rPr lang="en-GB" sz="2000" baseline="30000" dirty="0">
                <a:solidFill>
                  <a:schemeClr val="bg1"/>
                </a:solidFill>
                <a:latin typeface="+mn-lt"/>
              </a:rPr>
              <a:t>o</a:t>
            </a:r>
            <a:r>
              <a:rPr lang="en-GB" sz="2000" dirty="0">
                <a:solidFill>
                  <a:schemeClr val="bg1"/>
                </a:solidFill>
                <a:latin typeface="+mn-lt"/>
              </a:rPr>
              <a:t> to the polariser, extinction occurs</a:t>
            </a:r>
          </a:p>
        </p:txBody>
      </p:sp>
      <p:sp>
        <p:nvSpPr>
          <p:cNvPr id="7" name="TextBox 6">
            <a:extLst>
              <a:ext uri="{FF2B5EF4-FFF2-40B4-BE49-F238E27FC236}">
                <a16:creationId xmlns:a16="http://schemas.microsoft.com/office/drawing/2014/main" id="{D4B9B0F6-7E40-8A86-9509-7DB9FB8771E7}"/>
              </a:ext>
            </a:extLst>
          </p:cNvPr>
          <p:cNvSpPr txBox="1"/>
          <p:nvPr/>
        </p:nvSpPr>
        <p:spPr>
          <a:xfrm>
            <a:off x="510513" y="1410448"/>
            <a:ext cx="3080476" cy="1631216"/>
          </a:xfrm>
          <a:prstGeom prst="rect">
            <a:avLst/>
          </a:prstGeom>
          <a:noFill/>
        </p:spPr>
        <p:txBody>
          <a:bodyPr wrap="square" rtlCol="0">
            <a:spAutoFit/>
          </a:bodyPr>
          <a:lstStyle/>
          <a:p>
            <a:r>
              <a:rPr lang="en-GB" sz="2000" dirty="0">
                <a:solidFill>
                  <a:schemeClr val="bg1"/>
                </a:solidFill>
                <a:latin typeface="+mn-lt"/>
              </a:rPr>
              <a:t>Waves in a beam of ordinary light vibrate in all directions transverse to the direction of propagation</a:t>
            </a:r>
          </a:p>
        </p:txBody>
      </p:sp>
      <p:sp>
        <p:nvSpPr>
          <p:cNvPr id="8" name="TextBox 2">
            <a:extLst>
              <a:ext uri="{FF2B5EF4-FFF2-40B4-BE49-F238E27FC236}">
                <a16:creationId xmlns:a16="http://schemas.microsoft.com/office/drawing/2014/main" id="{B9734984-72CB-7389-068F-87FDAF62C7AB}"/>
              </a:ext>
            </a:extLst>
          </p:cNvPr>
          <p:cNvSpPr txBox="1">
            <a:spLocks noChangeArrowheads="1"/>
          </p:cNvSpPr>
          <p:nvPr/>
        </p:nvSpPr>
        <p:spPr bwMode="auto">
          <a:xfrm>
            <a:off x="2445110" y="6138646"/>
            <a:ext cx="5241925" cy="707886"/>
          </a:xfrm>
          <a:prstGeom prst="rect">
            <a:avLst/>
          </a:prstGeom>
          <a:solidFill>
            <a:schemeClr val="tx1"/>
          </a:solid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000" dirty="0">
                <a:solidFill>
                  <a:schemeClr val="bg1"/>
                </a:solidFill>
                <a:latin typeface="+mn-lt"/>
              </a:rPr>
              <a:t>2x filters at opposing orientations = Crossed polars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419" name="TextBox 11">
            <a:extLst>
              <a:ext uri="{FF2B5EF4-FFF2-40B4-BE49-F238E27FC236}">
                <a16:creationId xmlns:a16="http://schemas.microsoft.com/office/drawing/2014/main" id="{AD41E212-DAA0-61B2-AB8C-3B1FBCA7BAF1}"/>
              </a:ext>
            </a:extLst>
          </p:cNvPr>
          <p:cNvSpPr txBox="1">
            <a:spLocks noChangeArrowheads="1"/>
          </p:cNvSpPr>
          <p:nvPr/>
        </p:nvSpPr>
        <p:spPr bwMode="auto">
          <a:xfrm>
            <a:off x="5630863" y="6176963"/>
            <a:ext cx="828675" cy="376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GB" altLang="en-US" sz="1800"/>
          </a:p>
        </p:txBody>
      </p:sp>
      <p:sp>
        <p:nvSpPr>
          <p:cNvPr id="60422" name="TextBox 2">
            <a:extLst>
              <a:ext uri="{FF2B5EF4-FFF2-40B4-BE49-F238E27FC236}">
                <a16:creationId xmlns:a16="http://schemas.microsoft.com/office/drawing/2014/main" id="{A01C5D68-9410-13BD-0365-A694789BF308}"/>
              </a:ext>
            </a:extLst>
          </p:cNvPr>
          <p:cNvSpPr txBox="1">
            <a:spLocks noChangeArrowheads="1"/>
          </p:cNvSpPr>
          <p:nvPr/>
        </p:nvSpPr>
        <p:spPr bwMode="auto">
          <a:xfrm>
            <a:off x="3009900" y="6035202"/>
            <a:ext cx="5241925" cy="707886"/>
          </a:xfrm>
          <a:prstGeom prst="rect">
            <a:avLst/>
          </a:prstGeom>
          <a:solidFill>
            <a:schemeClr val="tx1"/>
          </a:solid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000" dirty="0">
                <a:solidFill>
                  <a:schemeClr val="bg1"/>
                </a:solidFill>
                <a:latin typeface="+mn-lt"/>
              </a:rPr>
              <a:t>2x filters at opposing orientations = Crossed polars</a:t>
            </a:r>
          </a:p>
        </p:txBody>
      </p:sp>
      <p:sp>
        <p:nvSpPr>
          <p:cNvPr id="2" name="TextBox 1">
            <a:extLst>
              <a:ext uri="{FF2B5EF4-FFF2-40B4-BE49-F238E27FC236}">
                <a16:creationId xmlns:a16="http://schemas.microsoft.com/office/drawing/2014/main" id="{58044AA9-1A81-8B3C-20FA-DE65464BCB6E}"/>
              </a:ext>
            </a:extLst>
          </p:cNvPr>
          <p:cNvSpPr txBox="1"/>
          <p:nvPr/>
        </p:nvSpPr>
        <p:spPr>
          <a:xfrm>
            <a:off x="951362" y="193251"/>
            <a:ext cx="10289275" cy="769441"/>
          </a:xfrm>
          <a:prstGeom prst="rect">
            <a:avLst/>
          </a:prstGeom>
          <a:noFill/>
        </p:spPr>
        <p:txBody>
          <a:bodyPr wrap="square" rtlCol="0">
            <a:spAutoFit/>
          </a:bodyPr>
          <a:lstStyle/>
          <a:p>
            <a:pPr algn="ctr"/>
            <a:r>
              <a:rPr lang="en-GB" sz="4400" dirty="0">
                <a:solidFill>
                  <a:srgbClr val="FFFF00"/>
                </a:solidFill>
                <a:latin typeface="+mn-lt"/>
              </a:rPr>
              <a:t>Effect of anisotropic materials on PPL </a:t>
            </a:r>
          </a:p>
        </p:txBody>
      </p:sp>
      <p:pic>
        <p:nvPicPr>
          <p:cNvPr id="4" name="Content Placeholder 2">
            <a:extLst>
              <a:ext uri="{FF2B5EF4-FFF2-40B4-BE49-F238E27FC236}">
                <a16:creationId xmlns:a16="http://schemas.microsoft.com/office/drawing/2014/main" id="{0BD4F0F6-08B2-974F-E71F-6DBF51099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386" y="1040514"/>
            <a:ext cx="10391451" cy="4663740"/>
          </a:xfrm>
          <a:prstGeom prst="rect">
            <a:avLst/>
          </a:prstGeom>
          <a:solidFill>
            <a:schemeClr val="tx1"/>
          </a:solidFill>
          <a:ln>
            <a:noFill/>
          </a:ln>
        </p:spPr>
      </p:pic>
      <p:pic>
        <p:nvPicPr>
          <p:cNvPr id="7" name="Picture 1">
            <a:extLst>
              <a:ext uri="{FF2B5EF4-FFF2-40B4-BE49-F238E27FC236}">
                <a16:creationId xmlns:a16="http://schemas.microsoft.com/office/drawing/2014/main" id="{F85BA6FD-28B3-D52B-E20C-119521B64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5282" b="32986"/>
          <a:stretch>
            <a:fillRect/>
          </a:stretch>
        </p:blipFill>
        <p:spPr bwMode="auto">
          <a:xfrm rot="-1516872">
            <a:off x="2899710" y="2197085"/>
            <a:ext cx="1480845" cy="61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a:extLst>
              <a:ext uri="{FF2B5EF4-FFF2-40B4-BE49-F238E27FC236}">
                <a16:creationId xmlns:a16="http://schemas.microsoft.com/office/drawing/2014/main" id="{DFC0062A-6979-44C7-43A9-2A1D58A69926}"/>
              </a:ext>
            </a:extLst>
          </p:cNvPr>
          <p:cNvSpPr txBox="1">
            <a:spLocks noChangeArrowheads="1"/>
          </p:cNvSpPr>
          <p:nvPr/>
        </p:nvSpPr>
        <p:spPr bwMode="auto">
          <a:xfrm rot="18540275">
            <a:off x="4836984" y="2831098"/>
            <a:ext cx="10128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1800" b="1" dirty="0">
                <a:latin typeface="+mn-lt"/>
              </a:rPr>
              <a:t>Sample</a:t>
            </a:r>
          </a:p>
        </p:txBody>
      </p:sp>
      <p:sp>
        <p:nvSpPr>
          <p:cNvPr id="9" name="Arrow: Up 8">
            <a:extLst>
              <a:ext uri="{FF2B5EF4-FFF2-40B4-BE49-F238E27FC236}">
                <a16:creationId xmlns:a16="http://schemas.microsoft.com/office/drawing/2014/main" id="{AC6954FD-E933-594D-E5EC-F5CFE53578D4}"/>
              </a:ext>
            </a:extLst>
          </p:cNvPr>
          <p:cNvSpPr/>
          <p:nvPr/>
        </p:nvSpPr>
        <p:spPr>
          <a:xfrm>
            <a:off x="3009900" y="4123899"/>
            <a:ext cx="442984" cy="1911303"/>
          </a:xfrm>
          <a:prstGeom prst="upArrow">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Arrow: Up 9">
            <a:extLst>
              <a:ext uri="{FF2B5EF4-FFF2-40B4-BE49-F238E27FC236}">
                <a16:creationId xmlns:a16="http://schemas.microsoft.com/office/drawing/2014/main" id="{85E6BA5B-3F0C-B011-2E59-1C58CCA15984}"/>
              </a:ext>
            </a:extLst>
          </p:cNvPr>
          <p:cNvSpPr/>
          <p:nvPr/>
        </p:nvSpPr>
        <p:spPr>
          <a:xfrm rot="2093496" flipH="1">
            <a:off x="6223450" y="4999524"/>
            <a:ext cx="395639" cy="1203366"/>
          </a:xfrm>
          <a:prstGeom prst="upArrow">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TextBox 10">
            <a:extLst>
              <a:ext uri="{FF2B5EF4-FFF2-40B4-BE49-F238E27FC236}">
                <a16:creationId xmlns:a16="http://schemas.microsoft.com/office/drawing/2014/main" id="{C81FCDDE-93A2-C95B-8598-14ABEB0CE178}"/>
              </a:ext>
            </a:extLst>
          </p:cNvPr>
          <p:cNvSpPr txBox="1"/>
          <p:nvPr/>
        </p:nvSpPr>
        <p:spPr>
          <a:xfrm>
            <a:off x="8850304" y="3372384"/>
            <a:ext cx="3080476" cy="1631216"/>
          </a:xfrm>
          <a:prstGeom prst="rect">
            <a:avLst/>
          </a:prstGeom>
          <a:noFill/>
        </p:spPr>
        <p:txBody>
          <a:bodyPr wrap="square" rtlCol="0">
            <a:spAutoFit/>
          </a:bodyPr>
          <a:lstStyle/>
          <a:p>
            <a:r>
              <a:rPr lang="en-GB" sz="2000" dirty="0">
                <a:solidFill>
                  <a:schemeClr val="bg1"/>
                </a:solidFill>
                <a:latin typeface="+mn-lt"/>
              </a:rPr>
              <a:t>There is now a component of the light which can pass through the analyser, even when it is at 90</a:t>
            </a:r>
            <a:r>
              <a:rPr lang="en-GB" sz="2000" baseline="30000" dirty="0">
                <a:solidFill>
                  <a:schemeClr val="bg1"/>
                </a:solidFill>
                <a:latin typeface="+mn-lt"/>
              </a:rPr>
              <a:t>o</a:t>
            </a:r>
            <a:r>
              <a:rPr lang="en-GB" sz="2000" dirty="0">
                <a:solidFill>
                  <a:schemeClr val="bg1"/>
                </a:solidFill>
                <a:latin typeface="+mn-lt"/>
              </a:rPr>
              <a:t> to the polariser</a:t>
            </a:r>
          </a:p>
        </p:txBody>
      </p:sp>
      <p:sp>
        <p:nvSpPr>
          <p:cNvPr id="12" name="TextBox 7">
            <a:extLst>
              <a:ext uri="{FF2B5EF4-FFF2-40B4-BE49-F238E27FC236}">
                <a16:creationId xmlns:a16="http://schemas.microsoft.com/office/drawing/2014/main" id="{3EA89F5E-0877-807A-2617-81A42BE4D52A}"/>
              </a:ext>
            </a:extLst>
          </p:cNvPr>
          <p:cNvSpPr txBox="1">
            <a:spLocks noChangeArrowheads="1"/>
          </p:cNvSpPr>
          <p:nvPr/>
        </p:nvSpPr>
        <p:spPr bwMode="auto">
          <a:xfrm>
            <a:off x="9036895" y="2933363"/>
            <a:ext cx="2506007" cy="400110"/>
          </a:xfrm>
          <a:prstGeom prst="rect">
            <a:avLst/>
          </a:prstGeom>
          <a:solidFill>
            <a:schemeClr val="tx1"/>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2000" dirty="0">
                <a:solidFill>
                  <a:srgbClr val="FFFF00"/>
                </a:solidFill>
                <a:latin typeface="+mn-lt"/>
              </a:rPr>
              <a:t>Light coming out</a:t>
            </a:r>
          </a:p>
        </p:txBody>
      </p:sp>
      <p:sp>
        <p:nvSpPr>
          <p:cNvPr id="13" name="TextBox 12">
            <a:extLst>
              <a:ext uri="{FF2B5EF4-FFF2-40B4-BE49-F238E27FC236}">
                <a16:creationId xmlns:a16="http://schemas.microsoft.com/office/drawing/2014/main" id="{1F93A14A-1D8C-4F58-B0B4-45AE088F57A9}"/>
              </a:ext>
            </a:extLst>
          </p:cNvPr>
          <p:cNvSpPr txBox="1"/>
          <p:nvPr/>
        </p:nvSpPr>
        <p:spPr>
          <a:xfrm>
            <a:off x="7244048" y="1982327"/>
            <a:ext cx="1843310" cy="400110"/>
          </a:xfrm>
          <a:prstGeom prst="rect">
            <a:avLst/>
          </a:prstGeom>
          <a:noFill/>
        </p:spPr>
        <p:txBody>
          <a:bodyPr wrap="square" rtlCol="0">
            <a:spAutoFit/>
          </a:bodyPr>
          <a:lstStyle/>
          <a:p>
            <a:pPr algn="ctr"/>
            <a:r>
              <a:rPr lang="en-GB" sz="2000" b="1" dirty="0">
                <a:solidFill>
                  <a:srgbClr val="00B0F0"/>
                </a:solidFill>
                <a:latin typeface="+mn-lt"/>
              </a:rPr>
              <a:t>Analyser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W6v7JdK4sps?feature=oembed" descr="polarizing microscope">
            <a:hlinkClick r:id="" action="ppaction://media"/>
            <a:extLst>
              <a:ext uri="{FF2B5EF4-FFF2-40B4-BE49-F238E27FC236}">
                <a16:creationId xmlns:a16="http://schemas.microsoft.com/office/drawing/2014/main" id="{AC81CE0E-A323-E352-5F32-EE7DDA2FE845}"/>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2400300" y="2041525"/>
            <a:ext cx="7343775"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9183497-EE7A-2B5D-B727-B7A5FB546746}"/>
              </a:ext>
            </a:extLst>
          </p:cNvPr>
          <p:cNvSpPr txBox="1"/>
          <p:nvPr/>
        </p:nvSpPr>
        <p:spPr>
          <a:xfrm>
            <a:off x="1447800" y="144959"/>
            <a:ext cx="8750300" cy="1446550"/>
          </a:xfrm>
          <a:prstGeom prst="rect">
            <a:avLst/>
          </a:prstGeom>
          <a:noFill/>
        </p:spPr>
        <p:txBody>
          <a:bodyPr wrap="square" rtlCol="0">
            <a:spAutoFit/>
          </a:bodyPr>
          <a:lstStyle/>
          <a:p>
            <a:pPr algn="ctr"/>
            <a:r>
              <a:rPr lang="en-GB" sz="4400" dirty="0">
                <a:solidFill>
                  <a:schemeClr val="bg1"/>
                </a:solidFill>
              </a:rPr>
              <a:t>Video</a:t>
            </a:r>
          </a:p>
          <a:p>
            <a:pPr algn="ctr"/>
            <a:r>
              <a:rPr lang="en-GB" sz="4400" u="sng" dirty="0">
                <a:solidFill>
                  <a:srgbClr val="FFFF00"/>
                </a:solidFill>
                <a:latin typeface="+mn-lt"/>
              </a:rPr>
              <a:t>P</a:t>
            </a:r>
            <a:r>
              <a:rPr lang="en-GB" sz="4400" dirty="0">
                <a:solidFill>
                  <a:schemeClr val="bg1"/>
                </a:solidFill>
                <a:latin typeface="+mn-lt"/>
              </a:rPr>
              <a:t>olarised </a:t>
            </a:r>
            <a:r>
              <a:rPr lang="en-GB" sz="4400" u="sng" dirty="0">
                <a:solidFill>
                  <a:srgbClr val="FFFF00"/>
                </a:solidFill>
                <a:latin typeface="+mn-lt"/>
              </a:rPr>
              <a:t>L</a:t>
            </a:r>
            <a:r>
              <a:rPr lang="en-GB" sz="4400" dirty="0">
                <a:solidFill>
                  <a:schemeClr val="bg1"/>
                </a:solidFill>
                <a:latin typeface="+mn-lt"/>
              </a:rPr>
              <a:t>ight </a:t>
            </a:r>
            <a:r>
              <a:rPr lang="en-GB" sz="4400" u="sng" dirty="0">
                <a:solidFill>
                  <a:srgbClr val="FFFF00"/>
                </a:solidFill>
                <a:latin typeface="+mn-lt"/>
              </a:rPr>
              <a:t>M</a:t>
            </a:r>
            <a:r>
              <a:rPr lang="en-GB" sz="4400" dirty="0">
                <a:solidFill>
                  <a:schemeClr val="bg1"/>
                </a:solidFill>
                <a:latin typeface="+mn-lt"/>
              </a:rPr>
              <a:t>icroscopy (</a:t>
            </a:r>
            <a:r>
              <a:rPr lang="en-GB" sz="4400" dirty="0">
                <a:solidFill>
                  <a:srgbClr val="FFFF00"/>
                </a:solidFill>
                <a:latin typeface="+mn-lt"/>
              </a:rPr>
              <a:t>PLM</a:t>
            </a:r>
            <a:r>
              <a:rPr lang="en-GB" sz="4400" dirty="0">
                <a:solidFill>
                  <a:schemeClr val="bg1"/>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nodeType="clickPar">
                      <p:stCondLst>
                        <p:cond delay="0"/>
                      </p:stCondLst>
                      <p:childTnLst>
                        <p:par>
                          <p:cTn id="9" fill="hold" nodeType="withGroup">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C899-2516-431E-9311-C38738690EF3}"/>
              </a:ext>
            </a:extLst>
          </p:cNvPr>
          <p:cNvSpPr>
            <a:spLocks noGrp="1"/>
          </p:cNvSpPr>
          <p:nvPr>
            <p:ph type="title"/>
          </p:nvPr>
        </p:nvSpPr>
        <p:spPr>
          <a:xfrm>
            <a:off x="6134100" y="238125"/>
            <a:ext cx="6057900" cy="1146175"/>
          </a:xfrm>
        </p:spPr>
        <p:txBody>
          <a:bodyPr rtlCol="0" anchor="b">
            <a:normAutofit/>
          </a:bodyPr>
          <a:lstStyle/>
          <a:p>
            <a:pPr algn="ctr">
              <a:defRPr/>
            </a:pPr>
            <a:r>
              <a:rPr lang="en-US" dirty="0">
                <a:solidFill>
                  <a:srgbClr val="FFFF00"/>
                </a:solidFill>
              </a:rPr>
              <a:t>What is a microscope?</a:t>
            </a:r>
          </a:p>
        </p:txBody>
      </p:sp>
      <p:pic>
        <p:nvPicPr>
          <p:cNvPr id="8195" name="Picture 3">
            <a:extLst>
              <a:ext uri="{FF2B5EF4-FFF2-40B4-BE49-F238E27FC236}">
                <a16:creationId xmlns:a16="http://schemas.microsoft.com/office/drawing/2014/main" id="{290D325A-827F-52DB-4840-86A383585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556"/>
          <a:stretch>
            <a:fillRect/>
          </a:stretch>
        </p:blipFill>
        <p:spPr bwMode="auto">
          <a:xfrm>
            <a:off x="0" y="0"/>
            <a:ext cx="6005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Rounded Corners 4">
            <a:extLst>
              <a:ext uri="{FF2B5EF4-FFF2-40B4-BE49-F238E27FC236}">
                <a16:creationId xmlns:a16="http://schemas.microsoft.com/office/drawing/2014/main" id="{412E47C4-4180-C567-4099-57011A954B4A}"/>
              </a:ext>
            </a:extLst>
          </p:cNvPr>
          <p:cNvSpPr/>
          <p:nvPr/>
        </p:nvSpPr>
        <p:spPr>
          <a:xfrm>
            <a:off x="6318251" y="1962944"/>
            <a:ext cx="5692775" cy="214153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197" name="TextBox 5">
            <a:extLst>
              <a:ext uri="{FF2B5EF4-FFF2-40B4-BE49-F238E27FC236}">
                <a16:creationId xmlns:a16="http://schemas.microsoft.com/office/drawing/2014/main" id="{1AE78603-4E3E-9E95-B75D-4392DE3CD9AD}"/>
              </a:ext>
            </a:extLst>
          </p:cNvPr>
          <p:cNvSpPr txBox="1">
            <a:spLocks noChangeArrowheads="1"/>
          </p:cNvSpPr>
          <p:nvPr/>
        </p:nvSpPr>
        <p:spPr bwMode="auto">
          <a:xfrm>
            <a:off x="6246814" y="2125663"/>
            <a:ext cx="576421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dirty="0">
                <a:latin typeface="Aptos" panose="020B0004020202020204" pitchFamily="34" charset="0"/>
              </a:rPr>
              <a:t>An </a:t>
            </a:r>
            <a:r>
              <a:rPr lang="en-GB" altLang="en-US" b="1" u="sng" dirty="0">
                <a:latin typeface="Aptos" panose="020B0004020202020204" pitchFamily="34" charset="0"/>
              </a:rPr>
              <a:t>optical instrument </a:t>
            </a:r>
            <a:r>
              <a:rPr lang="en-GB" altLang="en-US" dirty="0">
                <a:latin typeface="Aptos" panose="020B0004020202020204" pitchFamily="34" charset="0"/>
              </a:rPr>
              <a:t>that uses a lens or a combination of lens to magnify &amp; resolve the </a:t>
            </a:r>
            <a:r>
              <a:rPr lang="en-GB" altLang="en-US" b="1" u="sng" dirty="0">
                <a:latin typeface="Aptos" panose="020B0004020202020204" pitchFamily="34" charset="0"/>
              </a:rPr>
              <a:t>fine detail</a:t>
            </a:r>
            <a:r>
              <a:rPr lang="en-GB" altLang="en-US" dirty="0">
                <a:latin typeface="Aptos" panose="020B0004020202020204" pitchFamily="34" charset="0"/>
              </a:rPr>
              <a:t> of an object </a:t>
            </a:r>
          </a:p>
        </p:txBody>
      </p:sp>
      <p:sp>
        <p:nvSpPr>
          <p:cNvPr id="8" name="Rectangle: Rounded Corners 7">
            <a:extLst>
              <a:ext uri="{FF2B5EF4-FFF2-40B4-BE49-F238E27FC236}">
                <a16:creationId xmlns:a16="http://schemas.microsoft.com/office/drawing/2014/main" id="{3BC7EFBA-8EA5-374F-C985-4AAF1AF0AB9D}"/>
              </a:ext>
            </a:extLst>
          </p:cNvPr>
          <p:cNvSpPr/>
          <p:nvPr/>
        </p:nvSpPr>
        <p:spPr>
          <a:xfrm>
            <a:off x="7625707" y="4467054"/>
            <a:ext cx="3271837" cy="1697038"/>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TextBox 9">
            <a:extLst>
              <a:ext uri="{FF2B5EF4-FFF2-40B4-BE49-F238E27FC236}">
                <a16:creationId xmlns:a16="http://schemas.microsoft.com/office/drawing/2014/main" id="{7939FF82-7CEF-64B5-A904-DB8A0A6AEFE7}"/>
              </a:ext>
            </a:extLst>
          </p:cNvPr>
          <p:cNvSpPr txBox="1"/>
          <p:nvPr/>
        </p:nvSpPr>
        <p:spPr>
          <a:xfrm>
            <a:off x="6318251" y="4623423"/>
            <a:ext cx="5764213" cy="1384300"/>
          </a:xfrm>
          <a:prstGeom prst="rect">
            <a:avLst/>
          </a:prstGeom>
          <a:noFill/>
        </p:spPr>
        <p:txBody>
          <a:bodyPr>
            <a:spAutoFit/>
          </a:bodyPr>
          <a:lstStyle/>
          <a:p>
            <a:pPr algn="ctr">
              <a:defRPr/>
            </a:pPr>
            <a:r>
              <a:rPr lang="en-GB" sz="2800" dirty="0">
                <a:latin typeface="Aptos" panose="020B0004020202020204" pitchFamily="34" charset="0"/>
              </a:rPr>
              <a:t>Key components: </a:t>
            </a:r>
          </a:p>
          <a:p>
            <a:pPr marL="514350" indent="-514350" algn="ctr">
              <a:buFontTx/>
              <a:buAutoNum type="arabicParenR"/>
              <a:defRPr/>
            </a:pPr>
            <a:r>
              <a:rPr lang="en-GB" sz="2800" dirty="0">
                <a:latin typeface="Aptos" panose="020B0004020202020204" pitchFamily="34" charset="0"/>
              </a:rPr>
              <a:t>Light </a:t>
            </a:r>
          </a:p>
          <a:p>
            <a:pPr algn="ctr">
              <a:defRPr/>
            </a:pPr>
            <a:r>
              <a:rPr lang="en-GB" sz="2800" dirty="0">
                <a:latin typeface="Aptos" panose="020B0004020202020204" pitchFamily="34" charset="0"/>
              </a:rPr>
              <a:t>2) Magnification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AD5E-385E-B672-B905-524F79CA3419}"/>
              </a:ext>
            </a:extLst>
          </p:cNvPr>
          <p:cNvSpPr>
            <a:spLocks noGrp="1"/>
          </p:cNvSpPr>
          <p:nvPr>
            <p:ph type="title"/>
          </p:nvPr>
        </p:nvSpPr>
        <p:spPr>
          <a:xfrm>
            <a:off x="1099096" y="-18054"/>
            <a:ext cx="10842696" cy="1325563"/>
          </a:xfrm>
        </p:spPr>
        <p:txBody>
          <a:bodyPr/>
          <a:lstStyle/>
          <a:p>
            <a:pPr algn="ctr"/>
            <a:r>
              <a:rPr lang="en-GB" sz="4400" dirty="0">
                <a:solidFill>
                  <a:srgbClr val="FFFF00"/>
                </a:solidFill>
                <a:latin typeface="+mn-lt"/>
              </a:rPr>
              <a:t>PLM with isotropic &amp; anisotropic materials</a:t>
            </a:r>
            <a:endParaRPr lang="en-GB" dirty="0"/>
          </a:p>
        </p:txBody>
      </p:sp>
      <p:sp>
        <p:nvSpPr>
          <p:cNvPr id="3" name="Text Placeholder 2">
            <a:extLst>
              <a:ext uri="{FF2B5EF4-FFF2-40B4-BE49-F238E27FC236}">
                <a16:creationId xmlns:a16="http://schemas.microsoft.com/office/drawing/2014/main" id="{8EE30B05-4613-DE46-E7AD-7D5A061D8FF5}"/>
              </a:ext>
            </a:extLst>
          </p:cNvPr>
          <p:cNvSpPr>
            <a:spLocks noGrp="1"/>
          </p:cNvSpPr>
          <p:nvPr>
            <p:ph type="body" idx="1"/>
          </p:nvPr>
        </p:nvSpPr>
        <p:spPr>
          <a:xfrm>
            <a:off x="836612" y="1143794"/>
            <a:ext cx="5157787" cy="823912"/>
          </a:xfrm>
          <a:ln>
            <a:solidFill>
              <a:schemeClr val="bg1"/>
            </a:solidFill>
          </a:ln>
        </p:spPr>
        <p:txBody>
          <a:bodyPr/>
          <a:lstStyle/>
          <a:p>
            <a:pPr algn="ctr"/>
            <a:r>
              <a:rPr lang="en-GB" sz="4000" b="0" dirty="0">
                <a:solidFill>
                  <a:schemeClr val="bg1"/>
                </a:solidFill>
              </a:rPr>
              <a:t>Isotropic material</a:t>
            </a:r>
          </a:p>
        </p:txBody>
      </p:sp>
      <p:sp>
        <p:nvSpPr>
          <p:cNvPr id="4" name="Content Placeholder 3">
            <a:extLst>
              <a:ext uri="{FF2B5EF4-FFF2-40B4-BE49-F238E27FC236}">
                <a16:creationId xmlns:a16="http://schemas.microsoft.com/office/drawing/2014/main" id="{D7D86FBA-552F-F67A-4CA2-7F6CBEA1E58F}"/>
              </a:ext>
            </a:extLst>
          </p:cNvPr>
          <p:cNvSpPr>
            <a:spLocks noGrp="1"/>
          </p:cNvSpPr>
          <p:nvPr>
            <p:ph sz="half" idx="2"/>
          </p:nvPr>
        </p:nvSpPr>
        <p:spPr>
          <a:xfrm>
            <a:off x="836611" y="2029617"/>
            <a:ext cx="5157787" cy="4723607"/>
          </a:xfrm>
          <a:ln>
            <a:solidFill>
              <a:schemeClr val="bg1"/>
            </a:solidFill>
          </a:ln>
        </p:spPr>
        <p:txBody>
          <a:bodyPr/>
          <a:lstStyle/>
          <a:p>
            <a:pPr algn="ctr">
              <a:defRPr/>
            </a:pPr>
            <a:r>
              <a:rPr lang="en-GB" sz="2400" dirty="0">
                <a:solidFill>
                  <a:schemeClr val="bg1"/>
                </a:solidFill>
              </a:rPr>
              <a:t>Has one refractive index (RI)</a:t>
            </a:r>
          </a:p>
          <a:p>
            <a:pPr marL="0" indent="0">
              <a:buNone/>
              <a:defRPr/>
            </a:pPr>
            <a:r>
              <a:rPr lang="en-GB" sz="2400" dirty="0">
                <a:solidFill>
                  <a:schemeClr val="bg1"/>
                </a:solidFill>
              </a:rPr>
              <a:t>e.g. glass, metals, variety of gases, liquids, cubic crystals </a:t>
            </a:r>
          </a:p>
          <a:p>
            <a:pPr marL="285750" indent="-285750">
              <a:buFont typeface="Arial" panose="020B0604020202020204" pitchFamily="34" charset="0"/>
              <a:buChar char="•"/>
              <a:defRPr/>
            </a:pPr>
            <a:endParaRPr lang="en-GB" sz="2400" dirty="0">
              <a:solidFill>
                <a:schemeClr val="bg1"/>
              </a:solidFill>
            </a:endParaRPr>
          </a:p>
          <a:p>
            <a:pPr marL="285750" indent="-285750">
              <a:buFont typeface="Arial" panose="020B0604020202020204" pitchFamily="34" charset="0"/>
              <a:buChar char="•"/>
              <a:defRPr/>
            </a:pPr>
            <a:r>
              <a:rPr lang="en-GB" sz="2400" dirty="0">
                <a:solidFill>
                  <a:schemeClr val="bg1"/>
                </a:solidFill>
              </a:rPr>
              <a:t>No restriction on the vibration direction of light passing through them</a:t>
            </a:r>
          </a:p>
          <a:p>
            <a:endParaRPr lang="en-GB" sz="2400" dirty="0">
              <a:solidFill>
                <a:schemeClr val="bg1"/>
              </a:solidFill>
            </a:endParaRPr>
          </a:p>
        </p:txBody>
      </p:sp>
      <p:sp>
        <p:nvSpPr>
          <p:cNvPr id="5" name="Text Placeholder 4">
            <a:extLst>
              <a:ext uri="{FF2B5EF4-FFF2-40B4-BE49-F238E27FC236}">
                <a16:creationId xmlns:a16="http://schemas.microsoft.com/office/drawing/2014/main" id="{87E04B30-6396-9A42-FE78-A5E2A6F59FFD}"/>
              </a:ext>
            </a:extLst>
          </p:cNvPr>
          <p:cNvSpPr>
            <a:spLocks noGrp="1"/>
          </p:cNvSpPr>
          <p:nvPr>
            <p:ph type="body" sz="quarter" idx="3"/>
          </p:nvPr>
        </p:nvSpPr>
        <p:spPr>
          <a:xfrm>
            <a:off x="6246847" y="1143794"/>
            <a:ext cx="5183188" cy="823912"/>
          </a:xfrm>
          <a:ln>
            <a:solidFill>
              <a:schemeClr val="bg1"/>
            </a:solidFill>
          </a:ln>
        </p:spPr>
        <p:txBody>
          <a:bodyPr/>
          <a:lstStyle/>
          <a:p>
            <a:pPr algn="ctr"/>
            <a:r>
              <a:rPr lang="en-GB" sz="4000" b="0" u="sng" dirty="0">
                <a:solidFill>
                  <a:schemeClr val="bg1"/>
                </a:solidFill>
              </a:rPr>
              <a:t>Anisotropic material</a:t>
            </a:r>
          </a:p>
        </p:txBody>
      </p:sp>
      <p:sp>
        <p:nvSpPr>
          <p:cNvPr id="6" name="Content Placeholder 5">
            <a:extLst>
              <a:ext uri="{FF2B5EF4-FFF2-40B4-BE49-F238E27FC236}">
                <a16:creationId xmlns:a16="http://schemas.microsoft.com/office/drawing/2014/main" id="{6929EA7F-8C55-E157-B8BB-160CB54263E6}"/>
              </a:ext>
            </a:extLst>
          </p:cNvPr>
          <p:cNvSpPr>
            <a:spLocks noGrp="1"/>
          </p:cNvSpPr>
          <p:nvPr>
            <p:ph sz="quarter" idx="4"/>
          </p:nvPr>
        </p:nvSpPr>
        <p:spPr>
          <a:xfrm>
            <a:off x="6255828" y="2042378"/>
            <a:ext cx="5183188" cy="4710846"/>
          </a:xfrm>
          <a:ln>
            <a:solidFill>
              <a:schemeClr val="bg1"/>
            </a:solidFill>
          </a:ln>
        </p:spPr>
        <p:txBody>
          <a:bodyPr/>
          <a:lstStyle/>
          <a:p>
            <a:pPr algn="ctr">
              <a:defRPr/>
            </a:pPr>
            <a:r>
              <a:rPr lang="en-GB" sz="2400" dirty="0">
                <a:solidFill>
                  <a:schemeClr val="bg1"/>
                </a:solidFill>
              </a:rPr>
              <a:t>Has &gt; one refractive index (RI)</a:t>
            </a:r>
          </a:p>
          <a:p>
            <a:pPr marL="0" indent="0">
              <a:buNone/>
              <a:defRPr/>
            </a:pPr>
            <a:r>
              <a:rPr lang="en-GB" sz="2400" dirty="0">
                <a:solidFill>
                  <a:schemeClr val="bg1"/>
                </a:solidFill>
              </a:rPr>
              <a:t>e.g. fibres, some paint, crystals, minerals</a:t>
            </a:r>
          </a:p>
          <a:p>
            <a:pPr marL="285750" indent="-285750">
              <a:buFont typeface="Arial" panose="020B0604020202020204" pitchFamily="34" charset="0"/>
              <a:buChar char="•"/>
              <a:defRPr/>
            </a:pPr>
            <a:endParaRPr lang="en-GB" sz="2400" dirty="0">
              <a:solidFill>
                <a:schemeClr val="bg1"/>
              </a:solidFill>
            </a:endParaRPr>
          </a:p>
          <a:p>
            <a:pPr marL="285750" indent="-285750">
              <a:buFont typeface="Arial" panose="020B0604020202020204" pitchFamily="34" charset="0"/>
              <a:buChar char="•"/>
              <a:defRPr/>
            </a:pPr>
            <a:r>
              <a:rPr lang="en-GB" sz="2400" dirty="0">
                <a:solidFill>
                  <a:schemeClr val="bg1"/>
                </a:solidFill>
              </a:rPr>
              <a:t>Referred to as Birefringent</a:t>
            </a:r>
          </a:p>
          <a:p>
            <a:pPr marL="285750" indent="-285750">
              <a:buFont typeface="Arial" panose="020B0604020202020204" pitchFamily="34" charset="0"/>
              <a:buChar char="•"/>
              <a:defRPr/>
            </a:pPr>
            <a:endParaRPr lang="en-GB" sz="2400" dirty="0">
              <a:solidFill>
                <a:schemeClr val="bg1"/>
              </a:solidFill>
            </a:endParaRPr>
          </a:p>
          <a:p>
            <a:pPr marL="285750" indent="-285750">
              <a:buFont typeface="Arial" panose="020B0604020202020204" pitchFamily="34" charset="0"/>
              <a:buChar char="•"/>
              <a:defRPr/>
            </a:pPr>
            <a:r>
              <a:rPr lang="en-GB" sz="2400" dirty="0">
                <a:solidFill>
                  <a:schemeClr val="bg1"/>
                </a:solidFill>
              </a:rPr>
              <a:t>Optical properties vary with light orientation</a:t>
            </a:r>
          </a:p>
          <a:p>
            <a:pPr marL="285750" indent="-285750">
              <a:buFont typeface="Arial" panose="020B0604020202020204" pitchFamily="34" charset="0"/>
              <a:buChar char="•"/>
              <a:defRPr/>
            </a:pPr>
            <a:endParaRPr lang="en-GB" sz="2400" dirty="0">
              <a:solidFill>
                <a:schemeClr val="bg1"/>
              </a:solidFill>
            </a:endParaRPr>
          </a:p>
          <a:p>
            <a:pPr marL="285750" indent="-285750">
              <a:buFont typeface="Arial" panose="020B0604020202020204" pitchFamily="34" charset="0"/>
              <a:buChar char="•"/>
              <a:defRPr/>
            </a:pPr>
            <a:r>
              <a:rPr lang="en-GB" sz="2400" dirty="0">
                <a:solidFill>
                  <a:schemeClr val="bg1"/>
                </a:solidFill>
              </a:rPr>
              <a:t>‘</a:t>
            </a:r>
            <a:r>
              <a:rPr lang="en-GB" sz="2400" dirty="0" err="1">
                <a:solidFill>
                  <a:schemeClr val="bg1"/>
                </a:solidFill>
              </a:rPr>
              <a:t>Beamsplitters</a:t>
            </a:r>
            <a:r>
              <a:rPr lang="en-GB" sz="2400" dirty="0">
                <a:solidFill>
                  <a:schemeClr val="bg1"/>
                </a:solidFill>
              </a:rPr>
              <a:t>’, dividing light rays into two orthogonal components</a:t>
            </a:r>
          </a:p>
          <a:p>
            <a:endParaRPr lang="en-GB" sz="2400" dirty="0">
              <a:solidFill>
                <a:schemeClr val="bg1"/>
              </a:solidFill>
            </a:endParaRPr>
          </a:p>
        </p:txBody>
      </p:sp>
      <p:pic>
        <p:nvPicPr>
          <p:cNvPr id="7" name="Picture 1">
            <a:extLst>
              <a:ext uri="{FF2B5EF4-FFF2-40B4-BE49-F238E27FC236}">
                <a16:creationId xmlns:a16="http://schemas.microsoft.com/office/drawing/2014/main" id="{9903186F-7F08-A46E-35FF-BFFCEEF35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5" y="3129554"/>
            <a:ext cx="1770744"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8347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69276E6-48C6-C127-2E60-DFB604F52D27}"/>
                  </a:ext>
                </a:extLst>
              </p14:cNvPr>
              <p14:cNvContentPartPr/>
              <p14:nvPr/>
            </p14:nvContentPartPr>
            <p14:xfrm>
              <a:off x="466395" y="3988786"/>
              <a:ext cx="4510440" cy="275400"/>
            </p14:xfrm>
          </p:contentPart>
        </mc:Choice>
        <mc:Fallback xmlns="">
          <p:pic>
            <p:nvPicPr>
              <p:cNvPr id="4" name="Ink 3">
                <a:extLst>
                  <a:ext uri="{FF2B5EF4-FFF2-40B4-BE49-F238E27FC236}">
                    <a16:creationId xmlns:a16="http://schemas.microsoft.com/office/drawing/2014/main" id="{B69276E6-48C6-C127-2E60-DFB604F52D27}"/>
                  </a:ext>
                </a:extLst>
              </p:cNvPr>
              <p:cNvPicPr/>
              <p:nvPr/>
            </p:nvPicPr>
            <p:blipFill>
              <a:blip r:embed="rId3"/>
              <a:stretch>
                <a:fillRect/>
              </a:stretch>
            </p:blipFill>
            <p:spPr>
              <a:xfrm>
                <a:off x="428235" y="3950626"/>
                <a:ext cx="45864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47E40CD-B2C5-CED0-6742-64FFB971A7A8}"/>
                  </a:ext>
                </a:extLst>
              </p14:cNvPr>
              <p14:cNvContentPartPr/>
              <p14:nvPr/>
            </p14:nvContentPartPr>
            <p14:xfrm>
              <a:off x="6974475" y="3860986"/>
              <a:ext cx="4644720" cy="664560"/>
            </p14:xfrm>
          </p:contentPart>
        </mc:Choice>
        <mc:Fallback xmlns="">
          <p:pic>
            <p:nvPicPr>
              <p:cNvPr id="5" name="Ink 4">
                <a:extLst>
                  <a:ext uri="{FF2B5EF4-FFF2-40B4-BE49-F238E27FC236}">
                    <a16:creationId xmlns:a16="http://schemas.microsoft.com/office/drawing/2014/main" id="{847E40CD-B2C5-CED0-6742-64FFB971A7A8}"/>
                  </a:ext>
                </a:extLst>
              </p:cNvPr>
              <p:cNvPicPr/>
              <p:nvPr/>
            </p:nvPicPr>
            <p:blipFill>
              <a:blip r:embed="rId5"/>
              <a:stretch>
                <a:fillRect/>
              </a:stretch>
            </p:blipFill>
            <p:spPr>
              <a:xfrm>
                <a:off x="6936315" y="3822826"/>
                <a:ext cx="4720680" cy="740520"/>
              </a:xfrm>
              <a:prstGeom prst="rect">
                <a:avLst/>
              </a:prstGeom>
            </p:spPr>
          </p:pic>
        </mc:Fallback>
      </mc:AlternateContent>
      <p:sp>
        <p:nvSpPr>
          <p:cNvPr id="9" name="Arrow: Up-Down 8">
            <a:extLst>
              <a:ext uri="{FF2B5EF4-FFF2-40B4-BE49-F238E27FC236}">
                <a16:creationId xmlns:a16="http://schemas.microsoft.com/office/drawing/2014/main" id="{1285CF87-7AC9-C4AB-E3B9-F0121B620046}"/>
              </a:ext>
            </a:extLst>
          </p:cNvPr>
          <p:cNvSpPr/>
          <p:nvPr/>
        </p:nvSpPr>
        <p:spPr>
          <a:xfrm rot="5400000">
            <a:off x="2555875" y="1490663"/>
            <a:ext cx="331787" cy="4510088"/>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Arrow: Up-Down 9">
            <a:extLst>
              <a:ext uri="{FF2B5EF4-FFF2-40B4-BE49-F238E27FC236}">
                <a16:creationId xmlns:a16="http://schemas.microsoft.com/office/drawing/2014/main" id="{2A29E822-1143-FB5D-AAA4-3B6C415832DA}"/>
              </a:ext>
            </a:extLst>
          </p:cNvPr>
          <p:cNvSpPr/>
          <p:nvPr/>
        </p:nvSpPr>
        <p:spPr>
          <a:xfrm rot="5400000">
            <a:off x="9130507" y="1423194"/>
            <a:ext cx="331787" cy="4645025"/>
          </a:xfrm>
          <a:prstGeom prst="up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Arrow: Up-Down 10">
            <a:extLst>
              <a:ext uri="{FF2B5EF4-FFF2-40B4-BE49-F238E27FC236}">
                <a16:creationId xmlns:a16="http://schemas.microsoft.com/office/drawing/2014/main" id="{B521243D-3BFC-2BD3-37FE-B00401A45721}"/>
              </a:ext>
            </a:extLst>
          </p:cNvPr>
          <p:cNvSpPr/>
          <p:nvPr/>
        </p:nvSpPr>
        <p:spPr>
          <a:xfrm>
            <a:off x="7513638" y="3190875"/>
            <a:ext cx="331787" cy="1201738"/>
          </a:xfrm>
          <a:prstGeom prst="up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Arrow: Up-Down 11">
            <a:extLst>
              <a:ext uri="{FF2B5EF4-FFF2-40B4-BE49-F238E27FC236}">
                <a16:creationId xmlns:a16="http://schemas.microsoft.com/office/drawing/2014/main" id="{DBD28CC6-D202-AEF3-7C78-6E2C6F69926F}"/>
              </a:ext>
            </a:extLst>
          </p:cNvPr>
          <p:cNvSpPr/>
          <p:nvPr/>
        </p:nvSpPr>
        <p:spPr>
          <a:xfrm>
            <a:off x="1217613" y="3308350"/>
            <a:ext cx="331787" cy="1203325"/>
          </a:xfrm>
          <a:prstGeom prst="up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7592" name="TextBox 12">
            <a:extLst>
              <a:ext uri="{FF2B5EF4-FFF2-40B4-BE49-F238E27FC236}">
                <a16:creationId xmlns:a16="http://schemas.microsoft.com/office/drawing/2014/main" id="{F66AF78C-F6BC-23DB-8779-EDD4ADE69B22}"/>
              </a:ext>
            </a:extLst>
          </p:cNvPr>
          <p:cNvSpPr txBox="1">
            <a:spLocks noChangeArrowheads="1"/>
          </p:cNvSpPr>
          <p:nvPr/>
        </p:nvSpPr>
        <p:spPr bwMode="auto">
          <a:xfrm>
            <a:off x="3390901" y="3197226"/>
            <a:ext cx="3582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400" dirty="0">
                <a:solidFill>
                  <a:schemeClr val="bg1"/>
                </a:solidFill>
              </a:rPr>
              <a:t>RI 1 (R1)</a:t>
            </a:r>
          </a:p>
        </p:txBody>
      </p:sp>
      <p:sp>
        <p:nvSpPr>
          <p:cNvPr id="67593" name="TextBox 13">
            <a:extLst>
              <a:ext uri="{FF2B5EF4-FFF2-40B4-BE49-F238E27FC236}">
                <a16:creationId xmlns:a16="http://schemas.microsoft.com/office/drawing/2014/main" id="{80227F50-3C47-36E2-7EDD-BFC559BDD64F}"/>
              </a:ext>
            </a:extLst>
          </p:cNvPr>
          <p:cNvSpPr txBox="1">
            <a:spLocks noChangeArrowheads="1"/>
          </p:cNvSpPr>
          <p:nvPr/>
        </p:nvSpPr>
        <p:spPr bwMode="auto">
          <a:xfrm>
            <a:off x="9638396" y="3198813"/>
            <a:ext cx="3584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400" dirty="0">
                <a:solidFill>
                  <a:schemeClr val="bg1"/>
                </a:solidFill>
              </a:rPr>
              <a:t>RI 1 (R1)</a:t>
            </a:r>
          </a:p>
        </p:txBody>
      </p:sp>
      <p:sp>
        <p:nvSpPr>
          <p:cNvPr id="67594" name="TextBox 14">
            <a:extLst>
              <a:ext uri="{FF2B5EF4-FFF2-40B4-BE49-F238E27FC236}">
                <a16:creationId xmlns:a16="http://schemas.microsoft.com/office/drawing/2014/main" id="{5FE3A929-D692-685C-FBC2-F5882503176D}"/>
              </a:ext>
            </a:extLst>
          </p:cNvPr>
          <p:cNvSpPr txBox="1">
            <a:spLocks noChangeArrowheads="1"/>
          </p:cNvSpPr>
          <p:nvPr/>
        </p:nvSpPr>
        <p:spPr bwMode="auto">
          <a:xfrm rot="20390253">
            <a:off x="849442" y="2474627"/>
            <a:ext cx="3060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400" dirty="0">
                <a:solidFill>
                  <a:schemeClr val="bg1"/>
                </a:solidFill>
              </a:rPr>
              <a:t>RI 2 (R2)</a:t>
            </a:r>
          </a:p>
        </p:txBody>
      </p:sp>
      <p:sp>
        <p:nvSpPr>
          <p:cNvPr id="67595" name="TextBox 15">
            <a:extLst>
              <a:ext uri="{FF2B5EF4-FFF2-40B4-BE49-F238E27FC236}">
                <a16:creationId xmlns:a16="http://schemas.microsoft.com/office/drawing/2014/main" id="{2D36B888-C7B0-5947-981D-E7EC71E84DAE}"/>
              </a:ext>
            </a:extLst>
          </p:cNvPr>
          <p:cNvSpPr txBox="1">
            <a:spLocks noChangeArrowheads="1"/>
          </p:cNvSpPr>
          <p:nvPr/>
        </p:nvSpPr>
        <p:spPr bwMode="auto">
          <a:xfrm rot="19477994">
            <a:off x="7028656" y="2081135"/>
            <a:ext cx="3059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400" dirty="0">
                <a:solidFill>
                  <a:schemeClr val="bg1"/>
                </a:solidFill>
              </a:rPr>
              <a:t>RI 2 (R2)</a:t>
            </a:r>
          </a:p>
        </p:txBody>
      </p:sp>
      <p:sp>
        <p:nvSpPr>
          <p:cNvPr id="67596" name="TextBox 16">
            <a:extLst>
              <a:ext uri="{FF2B5EF4-FFF2-40B4-BE49-F238E27FC236}">
                <a16:creationId xmlns:a16="http://schemas.microsoft.com/office/drawing/2014/main" id="{2AF05E98-F129-9BE0-16DB-4D7F329B83D8}"/>
              </a:ext>
            </a:extLst>
          </p:cNvPr>
          <p:cNvSpPr txBox="1">
            <a:spLocks noChangeArrowheads="1"/>
          </p:cNvSpPr>
          <p:nvPr/>
        </p:nvSpPr>
        <p:spPr bwMode="auto">
          <a:xfrm>
            <a:off x="1585686" y="834367"/>
            <a:ext cx="882067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4400" dirty="0">
                <a:solidFill>
                  <a:srgbClr val="FFFF00"/>
                </a:solidFill>
                <a:latin typeface="+mn-lt"/>
              </a:rPr>
              <a:t>Fibre differentiation using PLM </a:t>
            </a:r>
          </a:p>
        </p:txBody>
      </p:sp>
      <p:sp>
        <p:nvSpPr>
          <p:cNvPr id="67597" name="TextBox 17">
            <a:extLst>
              <a:ext uri="{FF2B5EF4-FFF2-40B4-BE49-F238E27FC236}">
                <a16:creationId xmlns:a16="http://schemas.microsoft.com/office/drawing/2014/main" id="{D4D08B2C-220E-EB08-D147-F9BB0D876505}"/>
              </a:ext>
            </a:extLst>
          </p:cNvPr>
          <p:cNvSpPr txBox="1">
            <a:spLocks noChangeArrowheads="1"/>
          </p:cNvSpPr>
          <p:nvPr/>
        </p:nvSpPr>
        <p:spPr bwMode="auto">
          <a:xfrm>
            <a:off x="1816100" y="4525963"/>
            <a:ext cx="2636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dirty="0">
                <a:solidFill>
                  <a:schemeClr val="bg1"/>
                </a:solidFill>
              </a:rPr>
              <a:t>Nylon </a:t>
            </a:r>
          </a:p>
          <a:p>
            <a:pPr algn="ctr">
              <a:lnSpc>
                <a:spcPct val="100000"/>
              </a:lnSpc>
              <a:spcBef>
                <a:spcPct val="0"/>
              </a:spcBef>
              <a:buFontTx/>
              <a:buNone/>
            </a:pPr>
            <a:r>
              <a:rPr lang="en-GB" altLang="en-US" dirty="0">
                <a:solidFill>
                  <a:schemeClr val="bg1"/>
                </a:solidFill>
              </a:rPr>
              <a:t>Red fibre</a:t>
            </a:r>
          </a:p>
        </p:txBody>
      </p:sp>
      <p:sp>
        <p:nvSpPr>
          <p:cNvPr id="67598" name="TextBox 18">
            <a:extLst>
              <a:ext uri="{FF2B5EF4-FFF2-40B4-BE49-F238E27FC236}">
                <a16:creationId xmlns:a16="http://schemas.microsoft.com/office/drawing/2014/main" id="{066C4BFE-1862-2EB9-F93C-E4AC86814D1F}"/>
              </a:ext>
            </a:extLst>
          </p:cNvPr>
          <p:cNvSpPr txBox="1">
            <a:spLocks noChangeArrowheads="1"/>
          </p:cNvSpPr>
          <p:nvPr/>
        </p:nvSpPr>
        <p:spPr bwMode="auto">
          <a:xfrm>
            <a:off x="8558213" y="4525963"/>
            <a:ext cx="30607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dirty="0">
                <a:solidFill>
                  <a:schemeClr val="bg1"/>
                </a:solidFill>
              </a:rPr>
              <a:t>Polyester </a:t>
            </a:r>
          </a:p>
          <a:p>
            <a:pPr algn="ctr">
              <a:lnSpc>
                <a:spcPct val="100000"/>
              </a:lnSpc>
              <a:spcBef>
                <a:spcPct val="0"/>
              </a:spcBef>
              <a:buFontTx/>
              <a:buNone/>
            </a:pPr>
            <a:r>
              <a:rPr lang="en-GB" altLang="en-US" dirty="0">
                <a:solidFill>
                  <a:schemeClr val="bg1"/>
                </a:solidFill>
              </a:rPr>
              <a:t>Red fibre</a:t>
            </a:r>
          </a:p>
        </p:txBody>
      </p:sp>
      <p:sp>
        <p:nvSpPr>
          <p:cNvPr id="20" name="TextBox 19">
            <a:extLst>
              <a:ext uri="{FF2B5EF4-FFF2-40B4-BE49-F238E27FC236}">
                <a16:creationId xmlns:a16="http://schemas.microsoft.com/office/drawing/2014/main" id="{A0D44AA3-1B43-0303-6EDA-60E92FF894CB}"/>
              </a:ext>
            </a:extLst>
          </p:cNvPr>
          <p:cNvSpPr txBox="1"/>
          <p:nvPr/>
        </p:nvSpPr>
        <p:spPr>
          <a:xfrm>
            <a:off x="2645604" y="5756629"/>
            <a:ext cx="6700837" cy="954088"/>
          </a:xfrm>
          <a:prstGeom prst="rect">
            <a:avLst/>
          </a:prstGeom>
          <a:solidFill>
            <a:schemeClr val="tx1"/>
          </a:solidFill>
          <a:ln>
            <a:solidFill>
              <a:schemeClr val="tx1"/>
            </a:solidFill>
          </a:ln>
        </p:spPr>
        <p:txBody>
          <a:bodyPr>
            <a:spAutoFit/>
          </a:bodyPr>
          <a:lstStyle/>
          <a:p>
            <a:pPr algn="ctr">
              <a:defRPr/>
            </a:pPr>
            <a:r>
              <a:rPr lang="en-GB" sz="2800" dirty="0">
                <a:solidFill>
                  <a:srgbClr val="FFFF00"/>
                </a:solidFill>
              </a:rPr>
              <a:t>R1 – R2 = Birefringence</a:t>
            </a:r>
          </a:p>
          <a:p>
            <a:pPr algn="ctr">
              <a:defRPr/>
            </a:pPr>
            <a:r>
              <a:rPr lang="en-GB" sz="2800" dirty="0">
                <a:solidFill>
                  <a:srgbClr val="FFFF00"/>
                </a:solidFill>
              </a:rPr>
              <a:t>Nylon fibre R1 – R2 ≠ Polyester fibre R1 – R2</a:t>
            </a:r>
          </a:p>
        </p:txBody>
      </p:sp>
    </p:spTree>
    <p:extLst>
      <p:ext uri="{BB962C8B-B14F-4D97-AF65-F5344CB8AC3E}">
        <p14:creationId xmlns:p14="http://schemas.microsoft.com/office/powerpoint/2010/main" val="607822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NNkdHyvhbs?feature=oembed" descr="Polarization microscopy">
            <a:hlinkClick r:id="" action="ppaction://media"/>
            <a:extLst>
              <a:ext uri="{FF2B5EF4-FFF2-40B4-BE49-F238E27FC236}">
                <a16:creationId xmlns:a16="http://schemas.microsoft.com/office/drawing/2014/main" id="{A8E74FE2-1015-2662-9EBD-D3C52B0F52B7}"/>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1336143" y="1099176"/>
            <a:ext cx="9519714" cy="53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TextBox 2">
            <a:extLst>
              <a:ext uri="{FF2B5EF4-FFF2-40B4-BE49-F238E27FC236}">
                <a16:creationId xmlns:a16="http://schemas.microsoft.com/office/drawing/2014/main" id="{89FAC075-2914-EA97-A141-423AFF28B102}"/>
              </a:ext>
            </a:extLst>
          </p:cNvPr>
          <p:cNvSpPr txBox="1">
            <a:spLocks noChangeArrowheads="1"/>
          </p:cNvSpPr>
          <p:nvPr/>
        </p:nvSpPr>
        <p:spPr bwMode="auto">
          <a:xfrm>
            <a:off x="214313" y="6477000"/>
            <a:ext cx="2470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1800"/>
              <a:t>Stop after 4 mins</a:t>
            </a:r>
          </a:p>
        </p:txBody>
      </p:sp>
      <p:sp>
        <p:nvSpPr>
          <p:cNvPr id="3" name="TextBox 2">
            <a:extLst>
              <a:ext uri="{FF2B5EF4-FFF2-40B4-BE49-F238E27FC236}">
                <a16:creationId xmlns:a16="http://schemas.microsoft.com/office/drawing/2014/main" id="{B54D947E-BB93-9D0A-625A-9BD69939F9B2}"/>
              </a:ext>
            </a:extLst>
          </p:cNvPr>
          <p:cNvSpPr txBox="1"/>
          <p:nvPr/>
        </p:nvSpPr>
        <p:spPr>
          <a:xfrm>
            <a:off x="831056" y="206743"/>
            <a:ext cx="10529887" cy="769441"/>
          </a:xfrm>
          <a:prstGeom prst="rect">
            <a:avLst/>
          </a:prstGeom>
          <a:noFill/>
        </p:spPr>
        <p:txBody>
          <a:bodyPr wrap="square" rtlCol="0">
            <a:spAutoFit/>
          </a:bodyPr>
          <a:lstStyle/>
          <a:p>
            <a:pPr algn="ctr"/>
            <a:r>
              <a:rPr lang="en-GB" sz="4400" u="sng" dirty="0">
                <a:solidFill>
                  <a:srgbClr val="FFFF00"/>
                </a:solidFill>
                <a:latin typeface="+mn-lt"/>
              </a:rPr>
              <a:t>P</a:t>
            </a:r>
            <a:r>
              <a:rPr lang="en-GB" sz="4400" dirty="0">
                <a:solidFill>
                  <a:schemeClr val="bg1"/>
                </a:solidFill>
                <a:latin typeface="+mn-lt"/>
              </a:rPr>
              <a:t>olarised </a:t>
            </a:r>
            <a:r>
              <a:rPr lang="en-GB" sz="4400" u="sng" dirty="0">
                <a:solidFill>
                  <a:srgbClr val="FFFF00"/>
                </a:solidFill>
                <a:latin typeface="+mn-lt"/>
              </a:rPr>
              <a:t>L</a:t>
            </a:r>
            <a:r>
              <a:rPr lang="en-GB" sz="4400" dirty="0">
                <a:solidFill>
                  <a:schemeClr val="bg1"/>
                </a:solidFill>
                <a:latin typeface="+mn-lt"/>
              </a:rPr>
              <a:t>ight </a:t>
            </a:r>
            <a:r>
              <a:rPr lang="en-GB" sz="4400" u="sng" dirty="0">
                <a:solidFill>
                  <a:srgbClr val="FFFF00"/>
                </a:solidFill>
                <a:latin typeface="+mn-lt"/>
              </a:rPr>
              <a:t>M</a:t>
            </a:r>
            <a:r>
              <a:rPr lang="en-GB" sz="4400" dirty="0">
                <a:solidFill>
                  <a:schemeClr val="bg1"/>
                </a:solidFill>
                <a:latin typeface="+mn-lt"/>
              </a:rPr>
              <a:t>icroscopy (</a:t>
            </a:r>
            <a:r>
              <a:rPr lang="en-GB" sz="4400" dirty="0">
                <a:solidFill>
                  <a:srgbClr val="FFFF00"/>
                </a:solidFill>
                <a:latin typeface="+mn-lt"/>
              </a:rPr>
              <a:t>PLM</a:t>
            </a:r>
            <a:r>
              <a:rPr lang="en-GB" sz="4400" dirty="0">
                <a:solidFill>
                  <a:schemeClr val="bg1"/>
                </a:solidFill>
                <a:latin typeface="+mn-lt"/>
              </a:rPr>
              <a:t>) in action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8611" name="Content Placeholder 1">
            <a:extLst>
              <a:ext uri="{FF2B5EF4-FFF2-40B4-BE49-F238E27FC236}">
                <a16:creationId xmlns:a16="http://schemas.microsoft.com/office/drawing/2014/main" id="{65503A20-99B8-2BD4-2AF0-F5A298D579B4}"/>
              </a:ext>
            </a:extLst>
          </p:cNvPr>
          <p:cNvSpPr>
            <a:spLocks noGrp="1"/>
          </p:cNvSpPr>
          <p:nvPr>
            <p:ph idx="1"/>
          </p:nvPr>
        </p:nvSpPr>
        <p:spPr>
          <a:xfrm>
            <a:off x="423067" y="1253331"/>
            <a:ext cx="11345863" cy="5085685"/>
          </a:xfrm>
          <a:solidFill>
            <a:schemeClr val="tx1"/>
          </a:solidFill>
        </p:spPr>
        <p:txBody>
          <a:bodyPr/>
          <a:lstStyle/>
          <a:p>
            <a:r>
              <a:rPr lang="en-GB" altLang="en-US" sz="2400" dirty="0">
                <a:solidFill>
                  <a:schemeClr val="bg1"/>
                </a:solidFill>
              </a:rPr>
              <a:t>Exhibited by anisotropic material under </a:t>
            </a:r>
            <a:r>
              <a:rPr lang="en-GB" altLang="en-US" sz="2400" dirty="0">
                <a:solidFill>
                  <a:srgbClr val="FFFF00"/>
                </a:solidFill>
              </a:rPr>
              <a:t>cross polarised light</a:t>
            </a:r>
          </a:p>
          <a:p>
            <a:endParaRPr lang="en-GB" altLang="en-US" sz="2400" dirty="0">
              <a:solidFill>
                <a:schemeClr val="bg1"/>
              </a:solidFill>
            </a:endParaRPr>
          </a:p>
          <a:p>
            <a:r>
              <a:rPr lang="en-GB" altLang="en-US" sz="2400" dirty="0">
                <a:solidFill>
                  <a:schemeClr val="bg1"/>
                </a:solidFill>
              </a:rPr>
              <a:t>Interference colour produced by interference between 2 rays as plane polarised light passes through the anisotropic material</a:t>
            </a:r>
          </a:p>
          <a:p>
            <a:endParaRPr lang="en-GB" altLang="en-US" sz="2400" dirty="0">
              <a:solidFill>
                <a:schemeClr val="bg1"/>
              </a:solidFill>
            </a:endParaRPr>
          </a:p>
          <a:p>
            <a:r>
              <a:rPr lang="en-GB" altLang="en-US" sz="2400" dirty="0">
                <a:solidFill>
                  <a:schemeClr val="bg1"/>
                </a:solidFill>
              </a:rPr>
              <a:t>Interference is a function of the birefringence of the material (having multiple RI’s)</a:t>
            </a:r>
          </a:p>
          <a:p>
            <a:endParaRPr lang="en-GB" altLang="en-US" sz="2400" dirty="0">
              <a:solidFill>
                <a:schemeClr val="bg1"/>
              </a:solidFill>
            </a:endParaRPr>
          </a:p>
          <a:p>
            <a:r>
              <a:rPr lang="en-GB" altLang="en-US" sz="2400" dirty="0">
                <a:solidFill>
                  <a:schemeClr val="bg1"/>
                </a:solidFill>
                <a:cs typeface="Arial" panose="020B0604020202020204" pitchFamily="34" charset="0"/>
              </a:rPr>
              <a:t>B</a:t>
            </a:r>
            <a:r>
              <a:rPr lang="en-GB" altLang="en-US" sz="2400" dirty="0">
                <a:solidFill>
                  <a:schemeClr val="bg1"/>
                </a:solidFill>
              </a:rPr>
              <a:t>irefringence (</a:t>
            </a:r>
            <a:r>
              <a:rPr lang="el-GR" altLang="en-US" sz="2400" dirty="0">
                <a:solidFill>
                  <a:schemeClr val="bg1"/>
                </a:solidFill>
                <a:cs typeface="Arial" panose="020B0604020202020204" pitchFamily="34" charset="0"/>
              </a:rPr>
              <a:t>Δ</a:t>
            </a:r>
            <a:r>
              <a:rPr lang="en-GB" altLang="en-US" sz="2400" baseline="-25000" dirty="0">
                <a:solidFill>
                  <a:schemeClr val="bg1"/>
                </a:solidFill>
                <a:cs typeface="Arial" panose="020B0604020202020204" pitchFamily="34" charset="0"/>
              </a:rPr>
              <a:t>n</a:t>
            </a:r>
            <a:r>
              <a:rPr lang="en-GB" altLang="en-US" sz="2400" dirty="0">
                <a:solidFill>
                  <a:schemeClr val="bg1"/>
                </a:solidFill>
                <a:cs typeface="Arial" panose="020B0604020202020204" pitchFamily="34" charset="0"/>
              </a:rPr>
              <a:t>) </a:t>
            </a:r>
            <a:r>
              <a:rPr lang="en-GB" altLang="en-US" sz="2400" dirty="0">
                <a:solidFill>
                  <a:schemeClr val="bg1"/>
                </a:solidFill>
              </a:rPr>
              <a:t>is determined by subtracting the refractive index (n) taken across the width(</a:t>
            </a:r>
            <a:r>
              <a:rPr lang="en-GB" altLang="en-US" sz="2400" baseline="-25000" dirty="0">
                <a:solidFill>
                  <a:schemeClr val="bg1"/>
                </a:solidFill>
                <a:cs typeface="Arial" panose="020B0604020202020204" pitchFamily="34" charset="0"/>
              </a:rPr>
              <a:t>┴</a:t>
            </a:r>
            <a:r>
              <a:rPr lang="en-GB" altLang="en-US" sz="2400" dirty="0">
                <a:solidFill>
                  <a:schemeClr val="bg1"/>
                </a:solidFill>
                <a:cs typeface="Arial" panose="020B0604020202020204" pitchFamily="34" charset="0"/>
              </a:rPr>
              <a:t>)</a:t>
            </a:r>
            <a:r>
              <a:rPr lang="en-GB" altLang="en-US" sz="2400" dirty="0">
                <a:solidFill>
                  <a:schemeClr val="bg1"/>
                </a:solidFill>
              </a:rPr>
              <a:t> from that along the length(</a:t>
            </a:r>
            <a:r>
              <a:rPr lang="en-GB" altLang="en-US" sz="2400" baseline="-1000" dirty="0">
                <a:solidFill>
                  <a:schemeClr val="bg1"/>
                </a:solidFill>
                <a:cs typeface="Arial" panose="020B0604020202020204" pitchFamily="34" charset="0"/>
              </a:rPr>
              <a:t>║</a:t>
            </a:r>
            <a:r>
              <a:rPr lang="en-GB" altLang="en-US" sz="2400" dirty="0">
                <a:solidFill>
                  <a:schemeClr val="bg1"/>
                </a:solidFill>
                <a:cs typeface="Arial" panose="020B0604020202020204" pitchFamily="34" charset="0"/>
              </a:rPr>
              <a:t>)</a:t>
            </a:r>
            <a:r>
              <a:rPr lang="en-GB" altLang="en-US" sz="2400" dirty="0">
                <a:solidFill>
                  <a:schemeClr val="bg1"/>
                </a:solidFill>
              </a:rPr>
              <a:t>.</a:t>
            </a:r>
          </a:p>
          <a:p>
            <a:pPr algn="ctr">
              <a:buFontTx/>
              <a:buNone/>
            </a:pPr>
            <a:r>
              <a:rPr lang="el-GR" altLang="en-US" sz="2400" dirty="0">
                <a:solidFill>
                  <a:schemeClr val="bg1"/>
                </a:solidFill>
                <a:cs typeface="Arial" panose="020B0604020202020204" pitchFamily="34" charset="0"/>
              </a:rPr>
              <a:t>Δ</a:t>
            </a:r>
            <a:r>
              <a:rPr lang="en-GB" altLang="en-US" sz="2400" baseline="-25000" dirty="0">
                <a:solidFill>
                  <a:schemeClr val="bg1"/>
                </a:solidFill>
                <a:cs typeface="Arial" panose="020B0604020202020204" pitchFamily="34" charset="0"/>
              </a:rPr>
              <a:t>n</a:t>
            </a:r>
            <a:r>
              <a:rPr lang="en-GB" altLang="en-US" sz="2400" dirty="0">
                <a:solidFill>
                  <a:schemeClr val="bg1"/>
                </a:solidFill>
                <a:cs typeface="Arial" panose="020B0604020202020204" pitchFamily="34" charset="0"/>
              </a:rPr>
              <a:t> (birefringence) = n</a:t>
            </a:r>
            <a:r>
              <a:rPr lang="en-GB" altLang="en-US" sz="2400" baseline="-1000" dirty="0">
                <a:solidFill>
                  <a:schemeClr val="bg1"/>
                </a:solidFill>
                <a:cs typeface="Arial" panose="020B0604020202020204" pitchFamily="34" charset="0"/>
              </a:rPr>
              <a:t>║</a:t>
            </a:r>
            <a:r>
              <a:rPr lang="en-GB" altLang="en-US" sz="2400" dirty="0">
                <a:solidFill>
                  <a:schemeClr val="bg1"/>
                </a:solidFill>
                <a:cs typeface="Arial" panose="020B0604020202020204" pitchFamily="34" charset="0"/>
              </a:rPr>
              <a:t> - n</a:t>
            </a:r>
            <a:r>
              <a:rPr lang="en-GB" altLang="en-US" sz="2400" baseline="-25000" dirty="0">
                <a:solidFill>
                  <a:schemeClr val="bg1"/>
                </a:solidFill>
                <a:cs typeface="Arial" panose="020B0604020202020204" pitchFamily="34" charset="0"/>
              </a:rPr>
              <a:t>┴</a:t>
            </a:r>
          </a:p>
          <a:p>
            <a:pPr algn="ctr">
              <a:buFontTx/>
              <a:buNone/>
            </a:pPr>
            <a:endParaRPr lang="en-GB" altLang="en-US" sz="3200" baseline="-25000" dirty="0">
              <a:solidFill>
                <a:srgbClr val="FFFF00"/>
              </a:solidFill>
              <a:cs typeface="Arial" panose="020B0604020202020204" pitchFamily="34" charset="0"/>
            </a:endParaRPr>
          </a:p>
          <a:p>
            <a:pPr algn="ctr">
              <a:buFontTx/>
              <a:buNone/>
            </a:pPr>
            <a:r>
              <a:rPr lang="en-GB" altLang="en-US" sz="3200" baseline="-25000" dirty="0">
                <a:solidFill>
                  <a:srgbClr val="FFFF00"/>
                </a:solidFill>
                <a:cs typeface="Arial" panose="020B0604020202020204" pitchFamily="34" charset="0"/>
              </a:rPr>
              <a:t>NOTE - Thickness of sample is also  influence colours seen</a:t>
            </a:r>
          </a:p>
          <a:p>
            <a:pPr>
              <a:buFontTx/>
              <a:buNone/>
            </a:pPr>
            <a:endParaRPr lang="en-GB" altLang="en-US" sz="2400" dirty="0">
              <a:solidFill>
                <a:schemeClr val="bg1"/>
              </a:solidFill>
            </a:endParaRPr>
          </a:p>
          <a:p>
            <a:endParaRPr lang="en-GB" altLang="en-US" sz="2400" dirty="0">
              <a:solidFill>
                <a:schemeClr val="bg1"/>
              </a:solidFill>
            </a:endParaRPr>
          </a:p>
        </p:txBody>
      </p:sp>
      <p:sp>
        <p:nvSpPr>
          <p:cNvPr id="68612" name="TextBox 1">
            <a:extLst>
              <a:ext uri="{FF2B5EF4-FFF2-40B4-BE49-F238E27FC236}">
                <a16:creationId xmlns:a16="http://schemas.microsoft.com/office/drawing/2014/main" id="{A3954475-4AEF-D1FD-C9E6-069EB5EE3725}"/>
              </a:ext>
            </a:extLst>
          </p:cNvPr>
          <p:cNvSpPr txBox="1">
            <a:spLocks noChangeArrowheads="1"/>
          </p:cNvSpPr>
          <p:nvPr/>
        </p:nvSpPr>
        <p:spPr bwMode="auto">
          <a:xfrm>
            <a:off x="-129532" y="304800"/>
            <a:ext cx="1245106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4400" dirty="0">
                <a:solidFill>
                  <a:srgbClr val="FFFF00"/>
                </a:solidFill>
              </a:rPr>
              <a:t>Birefringence is viewed as interference colours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0660" name="Picture 4">
            <a:extLst>
              <a:ext uri="{FF2B5EF4-FFF2-40B4-BE49-F238E27FC236}">
                <a16:creationId xmlns:a16="http://schemas.microsoft.com/office/drawing/2014/main" id="{EDA0474C-3248-9F9D-6A17-C2C9CAFFFF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028" y="1180800"/>
            <a:ext cx="10873944" cy="543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rrow: Right 1">
            <a:extLst>
              <a:ext uri="{FF2B5EF4-FFF2-40B4-BE49-F238E27FC236}">
                <a16:creationId xmlns:a16="http://schemas.microsoft.com/office/drawing/2014/main" id="{29717456-24CF-BA87-7B7E-7091D3045211}"/>
              </a:ext>
            </a:extLst>
          </p:cNvPr>
          <p:cNvSpPr/>
          <p:nvPr/>
        </p:nvSpPr>
        <p:spPr>
          <a:xfrm>
            <a:off x="1277316" y="790832"/>
            <a:ext cx="9559560" cy="389968"/>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 name="Arrow: Right 2">
            <a:extLst>
              <a:ext uri="{FF2B5EF4-FFF2-40B4-BE49-F238E27FC236}">
                <a16:creationId xmlns:a16="http://schemas.microsoft.com/office/drawing/2014/main" id="{5D9F8C58-F8E8-E4A2-9937-46992E13B3FD}"/>
              </a:ext>
            </a:extLst>
          </p:cNvPr>
          <p:cNvSpPr/>
          <p:nvPr/>
        </p:nvSpPr>
        <p:spPr>
          <a:xfrm rot="5400000">
            <a:off x="9307649" y="3796539"/>
            <a:ext cx="4891370" cy="440725"/>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 name="TextBox 3">
            <a:extLst>
              <a:ext uri="{FF2B5EF4-FFF2-40B4-BE49-F238E27FC236}">
                <a16:creationId xmlns:a16="http://schemas.microsoft.com/office/drawing/2014/main" id="{DD19E3F7-2F22-E4ED-3731-C0AFF64A26CE}"/>
              </a:ext>
            </a:extLst>
          </p:cNvPr>
          <p:cNvSpPr txBox="1"/>
          <p:nvPr/>
        </p:nvSpPr>
        <p:spPr>
          <a:xfrm>
            <a:off x="1706252" y="21391"/>
            <a:ext cx="8701688" cy="769441"/>
          </a:xfrm>
          <a:prstGeom prst="rect">
            <a:avLst/>
          </a:prstGeom>
          <a:noFill/>
        </p:spPr>
        <p:txBody>
          <a:bodyPr wrap="square" rtlCol="0">
            <a:spAutoFit/>
          </a:bodyPr>
          <a:lstStyle/>
          <a:p>
            <a:pPr algn="ctr"/>
            <a:r>
              <a:rPr lang="en-GB" sz="4400" dirty="0" err="1">
                <a:solidFill>
                  <a:srgbClr val="FFFF00"/>
                </a:solidFill>
                <a:latin typeface="+mn-lt"/>
              </a:rPr>
              <a:t>Birefingence</a:t>
            </a:r>
            <a:r>
              <a:rPr lang="en-GB" sz="4400" dirty="0">
                <a:solidFill>
                  <a:srgbClr val="FFFF00"/>
                </a:solidFill>
                <a:latin typeface="+mn-lt"/>
              </a:rPr>
              <a:t> Michael-Levy Chart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3732" name="Content Placeholder 4">
            <a:extLst>
              <a:ext uri="{FF2B5EF4-FFF2-40B4-BE49-F238E27FC236}">
                <a16:creationId xmlns:a16="http://schemas.microsoft.com/office/drawing/2014/main" id="{839D353D-DED1-056E-8EAE-473ECE456D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4231" y="1080863"/>
            <a:ext cx="6232282" cy="5632178"/>
          </a:xfrm>
        </p:spPr>
      </p:pic>
      <p:sp>
        <p:nvSpPr>
          <p:cNvPr id="73733" name="TextBox 5">
            <a:extLst>
              <a:ext uri="{FF2B5EF4-FFF2-40B4-BE49-F238E27FC236}">
                <a16:creationId xmlns:a16="http://schemas.microsoft.com/office/drawing/2014/main" id="{DF7F2FB7-5A9D-F772-FB63-ED67161F7353}"/>
              </a:ext>
            </a:extLst>
          </p:cNvPr>
          <p:cNvSpPr txBox="1">
            <a:spLocks noChangeArrowheads="1"/>
          </p:cNvSpPr>
          <p:nvPr/>
        </p:nvSpPr>
        <p:spPr bwMode="auto">
          <a:xfrm>
            <a:off x="5080000" y="6344741"/>
            <a:ext cx="956469"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GB" altLang="en-US" sz="1800"/>
          </a:p>
        </p:txBody>
      </p:sp>
      <p:pic>
        <p:nvPicPr>
          <p:cNvPr id="7" name="Picture 6">
            <a:extLst>
              <a:ext uri="{FF2B5EF4-FFF2-40B4-BE49-F238E27FC236}">
                <a16:creationId xmlns:a16="http://schemas.microsoft.com/office/drawing/2014/main" id="{30FA53C3-EBDD-9A16-F2B4-7A09C87DCB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89467" y="1030230"/>
            <a:ext cx="3055937" cy="23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4A9B53B-4E07-461F-C924-03F42FDBD8B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93263" y="3644057"/>
            <a:ext cx="1651000" cy="247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E8ED2295-E91B-1224-B884-6AB5400AE60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308" y="3644057"/>
            <a:ext cx="1800421" cy="247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A74ABEB9-1488-7543-E12A-12D41E708DB5}"/>
              </a:ext>
            </a:extLst>
          </p:cNvPr>
          <p:cNvSpPr txBox="1">
            <a:spLocks noChangeArrowheads="1"/>
          </p:cNvSpPr>
          <p:nvPr/>
        </p:nvSpPr>
        <p:spPr bwMode="auto">
          <a:xfrm>
            <a:off x="7248922" y="6338450"/>
            <a:ext cx="4137025"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sz="1800" dirty="0">
                <a:solidFill>
                  <a:schemeClr val="bg1"/>
                </a:solidFill>
                <a:latin typeface="+mn-lt"/>
              </a:rPr>
              <a:t>Interference colours are observed</a:t>
            </a:r>
          </a:p>
        </p:txBody>
      </p:sp>
      <p:sp>
        <p:nvSpPr>
          <p:cNvPr id="3" name="TextBox 2">
            <a:extLst>
              <a:ext uri="{FF2B5EF4-FFF2-40B4-BE49-F238E27FC236}">
                <a16:creationId xmlns:a16="http://schemas.microsoft.com/office/drawing/2014/main" id="{2D906B28-7BC8-AC21-DC4C-CEAA8F88DBC1}"/>
              </a:ext>
            </a:extLst>
          </p:cNvPr>
          <p:cNvSpPr txBox="1"/>
          <p:nvPr/>
        </p:nvSpPr>
        <p:spPr>
          <a:xfrm>
            <a:off x="1447800" y="144959"/>
            <a:ext cx="8750300" cy="769441"/>
          </a:xfrm>
          <a:prstGeom prst="rect">
            <a:avLst/>
          </a:prstGeom>
          <a:noFill/>
        </p:spPr>
        <p:txBody>
          <a:bodyPr wrap="square" rtlCol="0">
            <a:spAutoFit/>
          </a:bodyPr>
          <a:lstStyle/>
          <a:p>
            <a:pPr algn="ctr"/>
            <a:r>
              <a:rPr lang="en-GB" sz="4400" u="sng" dirty="0">
                <a:solidFill>
                  <a:srgbClr val="FFFF00"/>
                </a:solidFill>
                <a:latin typeface="+mn-lt"/>
              </a:rPr>
              <a:t>P</a:t>
            </a:r>
            <a:r>
              <a:rPr lang="en-GB" sz="4400" dirty="0">
                <a:solidFill>
                  <a:schemeClr val="bg1"/>
                </a:solidFill>
                <a:latin typeface="+mn-lt"/>
              </a:rPr>
              <a:t>olarised </a:t>
            </a:r>
            <a:r>
              <a:rPr lang="en-GB" sz="4400" u="sng" dirty="0">
                <a:solidFill>
                  <a:srgbClr val="FFFF00"/>
                </a:solidFill>
                <a:latin typeface="+mn-lt"/>
              </a:rPr>
              <a:t>L</a:t>
            </a:r>
            <a:r>
              <a:rPr lang="en-GB" sz="4400" dirty="0">
                <a:solidFill>
                  <a:schemeClr val="bg1"/>
                </a:solidFill>
                <a:latin typeface="+mn-lt"/>
              </a:rPr>
              <a:t>ight </a:t>
            </a:r>
            <a:r>
              <a:rPr lang="en-GB" sz="4400" u="sng" dirty="0">
                <a:solidFill>
                  <a:srgbClr val="FFFF00"/>
                </a:solidFill>
                <a:latin typeface="+mn-lt"/>
              </a:rPr>
              <a:t>M</a:t>
            </a:r>
            <a:r>
              <a:rPr lang="en-GB" sz="4400" dirty="0">
                <a:solidFill>
                  <a:schemeClr val="bg1"/>
                </a:solidFill>
                <a:latin typeface="+mn-lt"/>
              </a:rPr>
              <a:t>icroscopy (</a:t>
            </a:r>
            <a:r>
              <a:rPr lang="en-GB" sz="4400" dirty="0">
                <a:solidFill>
                  <a:srgbClr val="FFFF00"/>
                </a:solidFill>
                <a:latin typeface="+mn-lt"/>
              </a:rPr>
              <a:t>PLM</a:t>
            </a:r>
            <a:r>
              <a:rPr lang="en-GB" sz="4400" dirty="0">
                <a:solidFill>
                  <a:schemeClr val="bg1"/>
                </a:solidFill>
                <a:latin typeface="+mn-lt"/>
              </a:rPr>
              <a:t>)</a:t>
            </a:r>
          </a:p>
        </p:txBody>
      </p:sp>
      <p:sp>
        <p:nvSpPr>
          <p:cNvPr id="2" name="Rectangle: Rounded Corners 1">
            <a:extLst>
              <a:ext uri="{FF2B5EF4-FFF2-40B4-BE49-F238E27FC236}">
                <a16:creationId xmlns:a16="http://schemas.microsoft.com/office/drawing/2014/main" id="{5D52509D-ACCD-B64C-DA41-1C43E29F8FD0}"/>
              </a:ext>
            </a:extLst>
          </p:cNvPr>
          <p:cNvSpPr/>
          <p:nvPr/>
        </p:nvSpPr>
        <p:spPr>
          <a:xfrm>
            <a:off x="2261286" y="2842054"/>
            <a:ext cx="988541" cy="28420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1D1646FB-BFEB-7584-3864-1363795BC3A3}"/>
              </a:ext>
            </a:extLst>
          </p:cNvPr>
          <p:cNvSpPr/>
          <p:nvPr/>
        </p:nvSpPr>
        <p:spPr>
          <a:xfrm>
            <a:off x="5199969" y="5008605"/>
            <a:ext cx="988541" cy="218303"/>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4B1BA6EF-74C1-242F-07F1-060F96E12FF8}"/>
              </a:ext>
            </a:extLst>
          </p:cNvPr>
          <p:cNvSpPr/>
          <p:nvPr/>
        </p:nvSpPr>
        <p:spPr>
          <a:xfrm>
            <a:off x="3943699" y="6413964"/>
            <a:ext cx="988541" cy="218303"/>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5779" name="Content Placeholder 2">
            <a:extLst>
              <a:ext uri="{FF2B5EF4-FFF2-40B4-BE49-F238E27FC236}">
                <a16:creationId xmlns:a16="http://schemas.microsoft.com/office/drawing/2014/main" id="{7405239E-55B8-1486-0F59-48BCCA557378}"/>
              </a:ext>
            </a:extLst>
          </p:cNvPr>
          <p:cNvSpPr>
            <a:spLocks noGrp="1"/>
          </p:cNvSpPr>
          <p:nvPr>
            <p:ph idx="1"/>
          </p:nvPr>
        </p:nvSpPr>
        <p:spPr>
          <a:xfrm>
            <a:off x="461319" y="769441"/>
            <a:ext cx="11269362" cy="4351338"/>
          </a:xfrm>
        </p:spPr>
        <p:txBody>
          <a:bodyPr/>
          <a:lstStyle/>
          <a:p>
            <a:pPr eaLnBrk="1" hangingPunct="1"/>
            <a:r>
              <a:rPr lang="en-GB" altLang="en-US" dirty="0">
                <a:solidFill>
                  <a:schemeClr val="bg1"/>
                </a:solidFill>
              </a:rPr>
              <a:t>Identify &amp; understand the components of a light microscope</a:t>
            </a:r>
          </a:p>
          <a:p>
            <a:pPr eaLnBrk="1" hangingPunct="1"/>
            <a:endParaRPr lang="en-GB" altLang="en-US" dirty="0">
              <a:solidFill>
                <a:schemeClr val="bg1"/>
              </a:solidFill>
            </a:endParaRPr>
          </a:p>
          <a:p>
            <a:pPr eaLnBrk="1" hangingPunct="1"/>
            <a:r>
              <a:rPr lang="en-GB" altLang="en-US" dirty="0">
                <a:solidFill>
                  <a:schemeClr val="bg1"/>
                </a:solidFill>
              </a:rPr>
              <a:t>Understand the principles of optics that apply to light microscopes</a:t>
            </a:r>
          </a:p>
          <a:p>
            <a:pPr eaLnBrk="1" hangingPunct="1"/>
            <a:endParaRPr lang="en-GB" altLang="en-US" dirty="0">
              <a:solidFill>
                <a:schemeClr val="bg1"/>
              </a:solidFill>
            </a:endParaRPr>
          </a:p>
          <a:p>
            <a:pPr eaLnBrk="1" hangingPunct="1"/>
            <a:r>
              <a:rPr lang="en-GB" altLang="en-US" dirty="0">
                <a:solidFill>
                  <a:schemeClr val="bg1"/>
                </a:solidFill>
              </a:rPr>
              <a:t>Have an appreciation of how microscopy is used for forensic analysis</a:t>
            </a:r>
          </a:p>
          <a:p>
            <a:pPr eaLnBrk="1" hangingPunct="1"/>
            <a:endParaRPr lang="en-GB" altLang="en-US" dirty="0">
              <a:solidFill>
                <a:schemeClr val="bg1"/>
              </a:solidFill>
            </a:endParaRPr>
          </a:p>
          <a:p>
            <a:pPr eaLnBrk="1" hangingPunct="1"/>
            <a:r>
              <a:rPr lang="en-GB" altLang="en-US" dirty="0">
                <a:solidFill>
                  <a:schemeClr val="bg1"/>
                </a:solidFill>
              </a:rPr>
              <a:t>Know about comparison &amp; fluorescence microscopy</a:t>
            </a:r>
          </a:p>
          <a:p>
            <a:pPr eaLnBrk="1" hangingPunct="1"/>
            <a:endParaRPr lang="en-GB" altLang="en-US" dirty="0">
              <a:solidFill>
                <a:schemeClr val="bg1"/>
              </a:solidFill>
            </a:endParaRPr>
          </a:p>
          <a:p>
            <a:pPr eaLnBrk="1" hangingPunct="1"/>
            <a:r>
              <a:rPr lang="en-GB" altLang="en-US" dirty="0">
                <a:solidFill>
                  <a:schemeClr val="bg1"/>
                </a:solidFill>
              </a:rPr>
              <a:t>Determine whether a material is isotropic or </a:t>
            </a:r>
            <a:r>
              <a:rPr lang="en-GB" altLang="en-US" dirty="0" err="1">
                <a:solidFill>
                  <a:schemeClr val="bg1"/>
                </a:solidFill>
              </a:rPr>
              <a:t>anistropic</a:t>
            </a:r>
            <a:r>
              <a:rPr lang="en-GB" altLang="en-US" dirty="0">
                <a:solidFill>
                  <a:schemeClr val="bg1"/>
                </a:solidFill>
              </a:rPr>
              <a:t> using polarising light microscopy (PLM)</a:t>
            </a:r>
          </a:p>
          <a:p>
            <a:pPr eaLnBrk="1" hangingPunct="1"/>
            <a:endParaRPr lang="en-GB" altLang="en-US" dirty="0">
              <a:solidFill>
                <a:schemeClr val="bg1"/>
              </a:solidFill>
            </a:endParaRPr>
          </a:p>
          <a:p>
            <a:pPr eaLnBrk="1" hangingPunct="1"/>
            <a:r>
              <a:rPr lang="en-GB" altLang="en-US" dirty="0">
                <a:solidFill>
                  <a:schemeClr val="bg1"/>
                </a:solidFill>
              </a:rPr>
              <a:t>Enjoy your Microscopy labs! </a:t>
            </a:r>
          </a:p>
          <a:p>
            <a:pPr eaLnBrk="1" hangingPunct="1"/>
            <a:endParaRPr lang="en-GB" altLang="en-US" dirty="0">
              <a:solidFill>
                <a:schemeClr val="bg1"/>
              </a:solidFill>
            </a:endParaRPr>
          </a:p>
        </p:txBody>
      </p:sp>
      <p:sp>
        <p:nvSpPr>
          <p:cNvPr id="2" name="TextBox 1">
            <a:extLst>
              <a:ext uri="{FF2B5EF4-FFF2-40B4-BE49-F238E27FC236}">
                <a16:creationId xmlns:a16="http://schemas.microsoft.com/office/drawing/2014/main" id="{7F46586D-D564-ACCE-CC42-D1D979CCEB2E}"/>
              </a:ext>
            </a:extLst>
          </p:cNvPr>
          <p:cNvSpPr txBox="1"/>
          <p:nvPr/>
        </p:nvSpPr>
        <p:spPr>
          <a:xfrm>
            <a:off x="2464404" y="0"/>
            <a:ext cx="6549081" cy="769441"/>
          </a:xfrm>
          <a:prstGeom prst="rect">
            <a:avLst/>
          </a:prstGeom>
          <a:noFill/>
        </p:spPr>
        <p:txBody>
          <a:bodyPr wrap="square" rtlCol="0">
            <a:spAutoFit/>
          </a:bodyPr>
          <a:lstStyle/>
          <a:p>
            <a:pPr algn="ctr"/>
            <a:r>
              <a:rPr lang="en-GB" sz="4400" dirty="0">
                <a:solidFill>
                  <a:srgbClr val="FFFF00"/>
                </a:solidFill>
              </a:rPr>
              <a:t>Lecture summary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B703D256-7751-B85D-3710-53932346BED2}"/>
              </a:ext>
            </a:extLst>
          </p:cNvPr>
          <p:cNvSpPr>
            <a:spLocks noGrp="1"/>
          </p:cNvSpPr>
          <p:nvPr>
            <p:ph type="title"/>
          </p:nvPr>
        </p:nvSpPr>
        <p:spPr>
          <a:xfrm>
            <a:off x="1057275" y="1330"/>
            <a:ext cx="10515600" cy="850900"/>
          </a:xfrm>
        </p:spPr>
        <p:txBody>
          <a:bodyPr/>
          <a:lstStyle/>
          <a:p>
            <a:pPr algn="ctr"/>
            <a:r>
              <a:rPr lang="en-GB" altLang="en-US" dirty="0">
                <a:solidFill>
                  <a:srgbClr val="FFFF00"/>
                </a:solidFill>
              </a:rPr>
              <a:t>Why do we need microscopes?</a:t>
            </a:r>
          </a:p>
        </p:txBody>
      </p:sp>
      <p:pic>
        <p:nvPicPr>
          <p:cNvPr id="4" name="Picture 3">
            <a:extLst>
              <a:ext uri="{FF2B5EF4-FFF2-40B4-BE49-F238E27FC236}">
                <a16:creationId xmlns:a16="http://schemas.microsoft.com/office/drawing/2014/main" id="{CF324507-D256-0D34-DD83-42C25A68E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7" y="790832"/>
            <a:ext cx="10277475" cy="606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67" name="Content Placeholder 4">
            <a:extLst>
              <a:ext uri="{FF2B5EF4-FFF2-40B4-BE49-F238E27FC236}">
                <a16:creationId xmlns:a16="http://schemas.microsoft.com/office/drawing/2014/main" id="{02831035-E1EF-FD74-54B5-CD6F15ADD928}"/>
              </a:ext>
            </a:extLst>
          </p:cNvPr>
          <p:cNvPicPr>
            <a:picLocks noGrp="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3567" y="1371600"/>
            <a:ext cx="11944865" cy="5128054"/>
          </a:xfrm>
        </p:spPr>
      </p:pic>
      <p:sp>
        <p:nvSpPr>
          <p:cNvPr id="2" name="Rectangle: Rounded Corners 1">
            <a:extLst>
              <a:ext uri="{FF2B5EF4-FFF2-40B4-BE49-F238E27FC236}">
                <a16:creationId xmlns:a16="http://schemas.microsoft.com/office/drawing/2014/main" id="{AAD20AFB-B3DF-EED8-08D3-8609D423C21D}"/>
              </a:ext>
            </a:extLst>
          </p:cNvPr>
          <p:cNvSpPr/>
          <p:nvPr/>
        </p:nvSpPr>
        <p:spPr>
          <a:xfrm>
            <a:off x="9045146" y="1614960"/>
            <a:ext cx="2658633" cy="4884694"/>
          </a:xfrm>
          <a:prstGeom prst="round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 name="Rectangle: Rounded Corners 2">
            <a:extLst>
              <a:ext uri="{FF2B5EF4-FFF2-40B4-BE49-F238E27FC236}">
                <a16:creationId xmlns:a16="http://schemas.microsoft.com/office/drawing/2014/main" id="{C2379900-3624-02C0-354D-2B44A56417B5}"/>
              </a:ext>
            </a:extLst>
          </p:cNvPr>
          <p:cNvSpPr/>
          <p:nvPr/>
        </p:nvSpPr>
        <p:spPr>
          <a:xfrm>
            <a:off x="9737125" y="5670251"/>
            <a:ext cx="1297460" cy="718192"/>
          </a:xfrm>
          <a:prstGeom prst="round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270" name="TextBox 5">
            <a:extLst>
              <a:ext uri="{FF2B5EF4-FFF2-40B4-BE49-F238E27FC236}">
                <a16:creationId xmlns:a16="http://schemas.microsoft.com/office/drawing/2014/main" id="{8B634850-03BD-8AA4-73F0-3CA2C17D0104}"/>
              </a:ext>
            </a:extLst>
          </p:cNvPr>
          <p:cNvSpPr txBox="1">
            <a:spLocks noChangeArrowheads="1"/>
          </p:cNvSpPr>
          <p:nvPr/>
        </p:nvSpPr>
        <p:spPr bwMode="auto">
          <a:xfrm>
            <a:off x="9070771" y="2685793"/>
            <a:ext cx="20493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2400" dirty="0">
                <a:latin typeface="+mn-lt"/>
              </a:rPr>
              <a:t>3-9x magnification</a:t>
            </a:r>
          </a:p>
        </p:txBody>
      </p:sp>
      <p:sp>
        <p:nvSpPr>
          <p:cNvPr id="4" name="TextBox 3">
            <a:extLst>
              <a:ext uri="{FF2B5EF4-FFF2-40B4-BE49-F238E27FC236}">
                <a16:creationId xmlns:a16="http://schemas.microsoft.com/office/drawing/2014/main" id="{6A4EDD2D-E24D-D6E4-D9D0-D27B32506713}"/>
              </a:ext>
            </a:extLst>
          </p:cNvPr>
          <p:cNvSpPr txBox="1"/>
          <p:nvPr/>
        </p:nvSpPr>
        <p:spPr>
          <a:xfrm>
            <a:off x="1594022" y="358346"/>
            <a:ext cx="8501448" cy="769441"/>
          </a:xfrm>
          <a:prstGeom prst="rect">
            <a:avLst/>
          </a:prstGeom>
          <a:noFill/>
        </p:spPr>
        <p:txBody>
          <a:bodyPr wrap="square" rtlCol="0">
            <a:spAutoFit/>
          </a:bodyPr>
          <a:lstStyle/>
          <a:p>
            <a:pPr algn="ctr"/>
            <a:r>
              <a:rPr lang="en-GB" sz="4400" dirty="0">
                <a:solidFill>
                  <a:srgbClr val="FFFF00"/>
                </a:solidFill>
                <a:latin typeface="+mn-lt"/>
              </a:rPr>
              <a:t>History of the microscope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315" name="Content Placeholder 4">
            <a:extLst>
              <a:ext uri="{FF2B5EF4-FFF2-40B4-BE49-F238E27FC236}">
                <a16:creationId xmlns:a16="http://schemas.microsoft.com/office/drawing/2014/main" id="{B575AFC5-7E4F-C005-55C5-E5F9352C9318}"/>
              </a:ext>
            </a:extLst>
          </p:cNvPr>
          <p:cNvPicPr>
            <a:picLocks noGrp="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2409" y="1622424"/>
            <a:ext cx="11667181" cy="4898728"/>
          </a:xfrm>
        </p:spPr>
      </p:pic>
      <p:sp>
        <p:nvSpPr>
          <p:cNvPr id="13316" name="TextBox 1">
            <a:extLst>
              <a:ext uri="{FF2B5EF4-FFF2-40B4-BE49-F238E27FC236}">
                <a16:creationId xmlns:a16="http://schemas.microsoft.com/office/drawing/2014/main" id="{AAE8AC99-E3EB-B604-C608-DA21E756BCDD}"/>
              </a:ext>
            </a:extLst>
          </p:cNvPr>
          <p:cNvSpPr txBox="1">
            <a:spLocks noChangeArrowheads="1"/>
          </p:cNvSpPr>
          <p:nvPr/>
        </p:nvSpPr>
        <p:spPr bwMode="auto">
          <a:xfrm>
            <a:off x="4027488" y="-96838"/>
            <a:ext cx="3727450" cy="5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b="1"/>
              <a:t>Resolution refinement</a:t>
            </a:r>
          </a:p>
        </p:txBody>
      </p:sp>
      <p:sp>
        <p:nvSpPr>
          <p:cNvPr id="3" name="Rectangle: Rounded Corners 2">
            <a:extLst>
              <a:ext uri="{FF2B5EF4-FFF2-40B4-BE49-F238E27FC236}">
                <a16:creationId xmlns:a16="http://schemas.microsoft.com/office/drawing/2014/main" id="{B3215672-9C9B-07F2-E48D-DDF58A3E29B8}"/>
              </a:ext>
            </a:extLst>
          </p:cNvPr>
          <p:cNvSpPr/>
          <p:nvPr/>
        </p:nvSpPr>
        <p:spPr>
          <a:xfrm>
            <a:off x="3403473" y="1819918"/>
            <a:ext cx="2540127" cy="4605595"/>
          </a:xfrm>
          <a:prstGeom prst="round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318" name="TextBox 1">
            <a:extLst>
              <a:ext uri="{FF2B5EF4-FFF2-40B4-BE49-F238E27FC236}">
                <a16:creationId xmlns:a16="http://schemas.microsoft.com/office/drawing/2014/main" id="{A16D645C-C1DE-A9C6-D664-BC71564A59EF}"/>
              </a:ext>
            </a:extLst>
          </p:cNvPr>
          <p:cNvSpPr txBox="1">
            <a:spLocks noChangeArrowheads="1"/>
          </p:cNvSpPr>
          <p:nvPr/>
        </p:nvSpPr>
        <p:spPr bwMode="auto">
          <a:xfrm>
            <a:off x="2805906" y="1024731"/>
            <a:ext cx="6275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GB" altLang="en-US" dirty="0">
                <a:solidFill>
                  <a:schemeClr val="bg1"/>
                </a:solidFill>
                <a:latin typeface="+mn-lt"/>
              </a:rPr>
              <a:t>Current resolution down to 0.25µm</a:t>
            </a:r>
          </a:p>
        </p:txBody>
      </p:sp>
      <p:sp>
        <p:nvSpPr>
          <p:cNvPr id="2" name="TextBox 1">
            <a:extLst>
              <a:ext uri="{FF2B5EF4-FFF2-40B4-BE49-F238E27FC236}">
                <a16:creationId xmlns:a16="http://schemas.microsoft.com/office/drawing/2014/main" id="{07BD305E-6167-8142-3B0A-B8EA3F9FB4F4}"/>
              </a:ext>
            </a:extLst>
          </p:cNvPr>
          <p:cNvSpPr txBox="1"/>
          <p:nvPr/>
        </p:nvSpPr>
        <p:spPr>
          <a:xfrm>
            <a:off x="412749" y="165100"/>
            <a:ext cx="11366500" cy="769441"/>
          </a:xfrm>
          <a:prstGeom prst="rect">
            <a:avLst/>
          </a:prstGeom>
          <a:noFill/>
        </p:spPr>
        <p:txBody>
          <a:bodyPr wrap="square" rtlCol="0">
            <a:spAutoFit/>
          </a:bodyPr>
          <a:lstStyle/>
          <a:p>
            <a:pPr algn="ctr"/>
            <a:r>
              <a:rPr lang="en-GB" sz="4400" dirty="0">
                <a:solidFill>
                  <a:srgbClr val="FFFF00"/>
                </a:solidFill>
                <a:latin typeface="+mn-lt"/>
              </a:rPr>
              <a:t>Improvements in resolution of the microscope</a:t>
            </a:r>
          </a:p>
        </p:txBody>
      </p:sp>
      <p:pic>
        <p:nvPicPr>
          <p:cNvPr id="4" name="Picture 3">
            <a:extLst>
              <a:ext uri="{FF2B5EF4-FFF2-40B4-BE49-F238E27FC236}">
                <a16:creationId xmlns:a16="http://schemas.microsoft.com/office/drawing/2014/main" id="{E9343A32-0CC9-C76D-E2FB-DCE86E69AEB6}"/>
              </a:ext>
            </a:extLst>
          </p:cNvPr>
          <p:cNvPicPr>
            <a:picLocks noChangeAspect="1"/>
          </p:cNvPicPr>
          <p:nvPr/>
        </p:nvPicPr>
        <p:blipFill>
          <a:blip r:embed="rId4"/>
          <a:stretch>
            <a:fillRect/>
          </a:stretch>
        </p:blipFill>
        <p:spPr>
          <a:xfrm>
            <a:off x="6248402" y="1700069"/>
            <a:ext cx="2540127" cy="2066925"/>
          </a:xfrm>
          <a:prstGeom prst="rect">
            <a:avLst/>
          </a:prstGeom>
        </p:spPr>
      </p:pic>
      <p:pic>
        <p:nvPicPr>
          <p:cNvPr id="5" name="Picture 4">
            <a:extLst>
              <a:ext uri="{FF2B5EF4-FFF2-40B4-BE49-F238E27FC236}">
                <a16:creationId xmlns:a16="http://schemas.microsoft.com/office/drawing/2014/main" id="{4BC193BD-33E1-5A34-A6D4-F91DEF790C8B}"/>
              </a:ext>
            </a:extLst>
          </p:cNvPr>
          <p:cNvPicPr>
            <a:picLocks noChangeAspect="1"/>
          </p:cNvPicPr>
          <p:nvPr/>
        </p:nvPicPr>
        <p:blipFill>
          <a:blip r:embed="rId5"/>
          <a:stretch>
            <a:fillRect/>
          </a:stretch>
        </p:blipFill>
        <p:spPr>
          <a:xfrm>
            <a:off x="6248402" y="3787776"/>
            <a:ext cx="2540127" cy="1447800"/>
          </a:xfrm>
          <a:prstGeom prst="rect">
            <a:avLst/>
          </a:prstGeom>
        </p:spPr>
      </p:pic>
      <p:pic>
        <p:nvPicPr>
          <p:cNvPr id="6" name="Picture 5">
            <a:extLst>
              <a:ext uri="{FF2B5EF4-FFF2-40B4-BE49-F238E27FC236}">
                <a16:creationId xmlns:a16="http://schemas.microsoft.com/office/drawing/2014/main" id="{D2514B9A-8E6D-3FA4-68FF-AB247193267A}"/>
              </a:ext>
            </a:extLst>
          </p:cNvPr>
          <p:cNvPicPr>
            <a:picLocks noChangeAspect="1"/>
          </p:cNvPicPr>
          <p:nvPr/>
        </p:nvPicPr>
        <p:blipFill>
          <a:blip r:embed="rId6"/>
          <a:stretch>
            <a:fillRect/>
          </a:stretch>
        </p:blipFill>
        <p:spPr>
          <a:xfrm>
            <a:off x="6221969" y="5235576"/>
            <a:ext cx="2714625" cy="1685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56163-6041-1F51-2BC2-CF6466633367}"/>
              </a:ext>
            </a:extLst>
          </p:cNvPr>
          <p:cNvSpPr>
            <a:spLocks noGrp="1"/>
          </p:cNvSpPr>
          <p:nvPr>
            <p:ph type="title"/>
          </p:nvPr>
        </p:nvSpPr>
        <p:spPr>
          <a:xfrm>
            <a:off x="838200" y="294787"/>
            <a:ext cx="10515600" cy="1325563"/>
          </a:xfrm>
        </p:spPr>
        <p:txBody>
          <a:bodyPr/>
          <a:lstStyle/>
          <a:p>
            <a:pPr algn="ctr"/>
            <a:r>
              <a:rPr lang="en-GB" dirty="0">
                <a:solidFill>
                  <a:srgbClr val="FFFF00"/>
                </a:solidFill>
              </a:rPr>
              <a:t>Microscopy is a key tool for Forensic Scientists </a:t>
            </a:r>
          </a:p>
        </p:txBody>
      </p:sp>
      <p:sp>
        <p:nvSpPr>
          <p:cNvPr id="4" name="Content Placeholder 3">
            <a:extLst>
              <a:ext uri="{FF2B5EF4-FFF2-40B4-BE49-F238E27FC236}">
                <a16:creationId xmlns:a16="http://schemas.microsoft.com/office/drawing/2014/main" id="{7C2AB631-F3FB-CB81-B7F5-3CDFE5C7A955}"/>
              </a:ext>
            </a:extLst>
          </p:cNvPr>
          <p:cNvSpPr>
            <a:spLocks noGrp="1"/>
          </p:cNvSpPr>
          <p:nvPr>
            <p:ph idx="1"/>
          </p:nvPr>
        </p:nvSpPr>
        <p:spPr/>
        <p:txBody>
          <a:bodyPr/>
          <a:lstStyle/>
          <a:p>
            <a:r>
              <a:rPr lang="en-GB" dirty="0">
                <a:solidFill>
                  <a:schemeClr val="bg1"/>
                </a:solidFill>
              </a:rPr>
              <a:t>Its important </a:t>
            </a:r>
            <a:r>
              <a:rPr lang="en-GB" u="sng" dirty="0">
                <a:solidFill>
                  <a:schemeClr val="bg1"/>
                </a:solidFill>
              </a:rPr>
              <a:t>you</a:t>
            </a:r>
            <a:r>
              <a:rPr lang="en-GB" dirty="0">
                <a:solidFill>
                  <a:schemeClr val="bg1"/>
                </a:solidFill>
              </a:rPr>
              <a:t> know how to a microscope </a:t>
            </a:r>
          </a:p>
          <a:p>
            <a:endParaRPr lang="en-GB" dirty="0">
              <a:solidFill>
                <a:schemeClr val="bg1"/>
              </a:solidFill>
            </a:endParaRPr>
          </a:p>
          <a:p>
            <a:r>
              <a:rPr lang="en-GB" dirty="0">
                <a:solidFill>
                  <a:schemeClr val="bg1"/>
                </a:solidFill>
              </a:rPr>
              <a:t>You need to know how to set them up to get the best out of it for you &amp; the object!</a:t>
            </a:r>
          </a:p>
          <a:p>
            <a:endParaRPr lang="en-GB" dirty="0">
              <a:solidFill>
                <a:schemeClr val="bg1"/>
              </a:solidFill>
            </a:endParaRPr>
          </a:p>
          <a:p>
            <a:r>
              <a:rPr lang="en-GB" dirty="0">
                <a:solidFill>
                  <a:schemeClr val="bg1"/>
                </a:solidFill>
              </a:rPr>
              <a:t>Evidence search &amp; recovery</a:t>
            </a:r>
          </a:p>
          <a:p>
            <a:endParaRPr lang="en-GB" dirty="0">
              <a:solidFill>
                <a:schemeClr val="bg1"/>
              </a:solidFill>
            </a:endParaRPr>
          </a:p>
          <a:p>
            <a:r>
              <a:rPr lang="en-GB" dirty="0">
                <a:solidFill>
                  <a:schemeClr val="bg1"/>
                </a:solidFill>
              </a:rPr>
              <a:t>AP0401 next semester</a:t>
            </a:r>
          </a:p>
          <a:p>
            <a:endParaRPr lang="en-GB" sz="3200" dirty="0">
              <a:solidFill>
                <a:schemeClr val="bg1"/>
              </a:solidFill>
            </a:endParaRPr>
          </a:p>
        </p:txBody>
      </p:sp>
      <p:pic>
        <p:nvPicPr>
          <p:cNvPr id="5" name="Picture 4">
            <a:extLst>
              <a:ext uri="{FF2B5EF4-FFF2-40B4-BE49-F238E27FC236}">
                <a16:creationId xmlns:a16="http://schemas.microsoft.com/office/drawing/2014/main" id="{43FC8AD0-8963-FB0E-9638-EC1970AA4C3E}"/>
              </a:ext>
            </a:extLst>
          </p:cNvPr>
          <p:cNvPicPr>
            <a:picLocks noChangeAspect="1"/>
          </p:cNvPicPr>
          <p:nvPr/>
        </p:nvPicPr>
        <p:blipFill>
          <a:blip r:embed="rId2"/>
          <a:stretch>
            <a:fillRect/>
          </a:stretch>
        </p:blipFill>
        <p:spPr>
          <a:xfrm>
            <a:off x="7195405" y="3770801"/>
            <a:ext cx="3924291" cy="2611437"/>
          </a:xfrm>
          <a:prstGeom prst="rect">
            <a:avLst/>
          </a:prstGeom>
        </p:spPr>
      </p:pic>
    </p:spTree>
    <p:extLst>
      <p:ext uri="{BB962C8B-B14F-4D97-AF65-F5344CB8AC3E}">
        <p14:creationId xmlns:p14="http://schemas.microsoft.com/office/powerpoint/2010/main" val="32547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FC8ED93A-664B-835D-D451-501A4460E103}"/>
              </a:ext>
            </a:extLst>
          </p:cNvPr>
          <p:cNvPicPr>
            <a:picLocks noGrp="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16692" y="880652"/>
            <a:ext cx="13625384" cy="5977348"/>
          </a:xfrm>
        </p:spPr>
      </p:pic>
      <p:sp>
        <p:nvSpPr>
          <p:cNvPr id="3" name="TextBox 2">
            <a:extLst>
              <a:ext uri="{FF2B5EF4-FFF2-40B4-BE49-F238E27FC236}">
                <a16:creationId xmlns:a16="http://schemas.microsoft.com/office/drawing/2014/main" id="{DB28D8A9-E1CA-A28E-D1B6-119352B6AD76}"/>
              </a:ext>
            </a:extLst>
          </p:cNvPr>
          <p:cNvSpPr txBox="1"/>
          <p:nvPr/>
        </p:nvSpPr>
        <p:spPr>
          <a:xfrm>
            <a:off x="912340" y="52749"/>
            <a:ext cx="10171670" cy="769441"/>
          </a:xfrm>
          <a:prstGeom prst="rect">
            <a:avLst/>
          </a:prstGeom>
          <a:noFill/>
        </p:spPr>
        <p:txBody>
          <a:bodyPr wrap="square" rtlCol="0">
            <a:spAutoFit/>
          </a:bodyPr>
          <a:lstStyle/>
          <a:p>
            <a:pPr algn="ctr"/>
            <a:r>
              <a:rPr lang="en-GB" sz="4400" dirty="0">
                <a:solidFill>
                  <a:srgbClr val="FFFF00"/>
                </a:solidFill>
              </a:rPr>
              <a:t>Use of microscopes in Forensic Science?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E1140A27C54C499AC4DA58D75CF676" ma:contentTypeVersion="17" ma:contentTypeDescription="Create a new document." ma:contentTypeScope="" ma:versionID="9818b66d506037c9ac893d6e774506ac">
  <xsd:schema xmlns:xsd="http://www.w3.org/2001/XMLSchema" xmlns:xs="http://www.w3.org/2001/XMLSchema" xmlns:p="http://schemas.microsoft.com/office/2006/metadata/properties" xmlns:ns3="cfbfda7b-71a0-4c2b-ac66-1434c5da6c41" xmlns:ns4="41e276c5-832b-4d35-b134-c86e0fceb5d5" targetNamespace="http://schemas.microsoft.com/office/2006/metadata/properties" ma:root="true" ma:fieldsID="e6fbe1934b7b5a0bc1853453fd37f908" ns3:_="" ns4:_="">
    <xsd:import namespace="cfbfda7b-71a0-4c2b-ac66-1434c5da6c41"/>
    <xsd:import namespace="41e276c5-832b-4d35-b134-c86e0fceb5d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bfda7b-71a0-4c2b-ac66-1434c5da6c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e276c5-832b-4d35-b134-c86e0fceb5d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fbfda7b-71a0-4c2b-ac66-1434c5da6c41" xsi:nil="true"/>
  </documentManagement>
</p:properties>
</file>

<file path=customXml/itemProps1.xml><?xml version="1.0" encoding="utf-8"?>
<ds:datastoreItem xmlns:ds="http://schemas.openxmlformats.org/officeDocument/2006/customXml" ds:itemID="{9E57021F-AF7A-4808-9DC9-BD26C5DE3C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bfda7b-71a0-4c2b-ac66-1434c5da6c41"/>
    <ds:schemaRef ds:uri="41e276c5-832b-4d35-b134-c86e0fceb5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6B923E-4B43-4EAA-8BEE-6DA24E44AA94}">
  <ds:schemaRefs>
    <ds:schemaRef ds:uri="http://schemas.microsoft.com/sharepoint/v3/contenttype/forms"/>
  </ds:schemaRefs>
</ds:datastoreItem>
</file>

<file path=customXml/itemProps3.xml><?xml version="1.0" encoding="utf-8"?>
<ds:datastoreItem xmlns:ds="http://schemas.openxmlformats.org/officeDocument/2006/customXml" ds:itemID="{21D53F19-6F85-47B1-905E-40D5CC5E7CE4}">
  <ds:schemaRefs>
    <ds:schemaRef ds:uri="http://purl.org/dc/terms/"/>
    <ds:schemaRef ds:uri="cfbfda7b-71a0-4c2b-ac66-1434c5da6c41"/>
    <ds:schemaRef ds:uri="http://schemas.microsoft.com/office/2006/documentManagement/types"/>
    <ds:schemaRef ds:uri="http://schemas.microsoft.com/office/infopath/2007/PartnerControls"/>
    <ds:schemaRef ds:uri="41e276c5-832b-4d35-b134-c86e0fceb5d5"/>
    <ds:schemaRef ds:uri="http://schemas.microsoft.com/office/2006/metadata/properties"/>
    <ds:schemaRef ds:uri="http://www.w3.org/XML/1998/namespace"/>
    <ds:schemaRef ds:uri="http://schemas.openxmlformats.org/package/2006/metadata/core-properti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4295</TotalTime>
  <Words>2434</Words>
  <Application>Microsoft Office PowerPoint</Application>
  <PresentationFormat>Widescreen</PresentationFormat>
  <Paragraphs>408</Paragraphs>
  <Slides>46</Slides>
  <Notes>32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Aptos</vt:lpstr>
      <vt:lpstr>Aptos Display</vt:lpstr>
      <vt:lpstr>Arial</vt:lpstr>
      <vt:lpstr>Calibri</vt:lpstr>
      <vt:lpstr>Calibri Light</vt:lpstr>
      <vt:lpstr>Google Sans</vt:lpstr>
      <vt:lpstr>Office Theme</vt:lpstr>
      <vt:lpstr>AP0400  Practical skills in Forensic Science   Microscopy  Dr Kate Randall Lecturer in Forensic Science</vt:lpstr>
      <vt:lpstr>Learning objectives</vt:lpstr>
      <vt:lpstr>Lecture overview</vt:lpstr>
      <vt:lpstr>What is a microscope?</vt:lpstr>
      <vt:lpstr>Why do we need microscopes?</vt:lpstr>
      <vt:lpstr>PowerPoint Presentation</vt:lpstr>
      <vt:lpstr>PowerPoint Presentation</vt:lpstr>
      <vt:lpstr>Microscopy is a key tool for Forensic Scientists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Determining magnification</vt:lpstr>
      <vt:lpstr>Calculating magnification </vt:lpstr>
      <vt:lpstr>PowerPoint Presentation</vt:lpstr>
      <vt:lpstr>PowerPoint Presentation</vt:lpstr>
      <vt:lpstr>PowerPoint Presentation</vt:lpstr>
      <vt:lpstr>PowerPoint Presentation</vt:lpstr>
      <vt:lpstr>Forensic Ecology &amp; Microscopy</vt:lpstr>
      <vt:lpstr>2024-2025 Forensic Science research project  Can diatom communities be a tool to determine water conditions in drowning cases? </vt:lpstr>
      <vt:lpstr>River Don diatom sampling</vt:lpstr>
      <vt:lpstr>Parameters measured</vt:lpstr>
      <vt:lpstr>Break time</vt:lpstr>
      <vt:lpstr>Gaining extra information using different types of microscopy</vt:lpstr>
      <vt:lpstr>Comparison Microscopy</vt:lpstr>
      <vt:lpstr>Comparison Microscopy</vt:lpstr>
      <vt:lpstr>Fluorescence Microscopy</vt:lpstr>
      <vt:lpstr>Fluorescence Microscopy</vt:lpstr>
      <vt:lpstr>PowerPoint Presentation</vt:lpstr>
      <vt:lpstr>PowerPoint Presentation</vt:lpstr>
      <vt:lpstr>PowerPoint Presentation</vt:lpstr>
      <vt:lpstr>PowerPoint Presentation</vt:lpstr>
      <vt:lpstr>PowerPoint Presentation</vt:lpstr>
      <vt:lpstr>PLM with isotropic &amp; anisotropic materials</vt:lpstr>
      <vt:lpstr>PowerPoint Presentation</vt:lpstr>
      <vt:lpstr>PowerPoint Presentation</vt:lpstr>
      <vt:lpstr>PowerPoint Presentation</vt:lpstr>
      <vt:lpstr>PowerPoint Presentation</vt:lpstr>
      <vt:lpstr>PowerPoint Presentation</vt:lpstr>
      <vt:lpstr>PowerPoint Presentation</vt:lpstr>
    </vt:vector>
  </TitlesOfParts>
  <Company>Northumbria University at Newcastle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Kelly Sheridan</dc:creator>
  <cp:lastModifiedBy>Kate Randall</cp:lastModifiedBy>
  <cp:revision>142</cp:revision>
  <cp:lastPrinted>2017-10-16T13:57:19Z</cp:lastPrinted>
  <dcterms:created xsi:type="dcterms:W3CDTF">2016-11-14T11:34:22Z</dcterms:created>
  <dcterms:modified xsi:type="dcterms:W3CDTF">2025-10-02T15:33:11Z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0x01010047E1140A27C54C499AC4DA58D75CF676</vt:lpwstr>
  </property>
</Properties>
</file>